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8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9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0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21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2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3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5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801" r:id="rId1"/>
    <p:sldMasterId id="2147483813" r:id="rId2"/>
    <p:sldMasterId id="2147483825" r:id="rId3"/>
    <p:sldMasterId id="2147483837" r:id="rId4"/>
    <p:sldMasterId id="2147483849" r:id="rId5"/>
    <p:sldMasterId id="2147483862" r:id="rId6"/>
    <p:sldMasterId id="2147483874" r:id="rId7"/>
    <p:sldMasterId id="2147483886" r:id="rId8"/>
    <p:sldMasterId id="2147483898" r:id="rId9"/>
    <p:sldMasterId id="2147483910" r:id="rId10"/>
    <p:sldMasterId id="2147483924" r:id="rId11"/>
    <p:sldMasterId id="2147483936" r:id="rId12"/>
    <p:sldMasterId id="2147483949" r:id="rId13"/>
    <p:sldMasterId id="2147483961" r:id="rId14"/>
    <p:sldMasterId id="2147483974" r:id="rId15"/>
    <p:sldMasterId id="2147483986" r:id="rId16"/>
    <p:sldMasterId id="2147483999" r:id="rId17"/>
    <p:sldMasterId id="2147484011" r:id="rId18"/>
    <p:sldMasterId id="2147484024" r:id="rId19"/>
    <p:sldMasterId id="2147484037" r:id="rId20"/>
    <p:sldMasterId id="2147484050" r:id="rId21"/>
    <p:sldMasterId id="2147484063" r:id="rId22"/>
    <p:sldMasterId id="2147484076" r:id="rId23"/>
    <p:sldMasterId id="2147484088" r:id="rId24"/>
    <p:sldMasterId id="2147484103" r:id="rId25"/>
    <p:sldMasterId id="2147484116" r:id="rId26"/>
  </p:sldMasterIdLst>
  <p:notesMasterIdLst>
    <p:notesMasterId r:id="rId44"/>
  </p:notesMasterIdLst>
  <p:handoutMasterIdLst>
    <p:handoutMasterId r:id="rId45"/>
  </p:handoutMasterIdLst>
  <p:sldIdLst>
    <p:sldId id="393" r:id="rId27"/>
    <p:sldId id="406" r:id="rId28"/>
    <p:sldId id="412" r:id="rId29"/>
    <p:sldId id="419" r:id="rId30"/>
    <p:sldId id="417" r:id="rId31"/>
    <p:sldId id="397" r:id="rId32"/>
    <p:sldId id="426" r:id="rId33"/>
    <p:sldId id="427" r:id="rId34"/>
    <p:sldId id="428" r:id="rId35"/>
    <p:sldId id="398" r:id="rId36"/>
    <p:sldId id="399" r:id="rId37"/>
    <p:sldId id="429" r:id="rId38"/>
    <p:sldId id="420" r:id="rId39"/>
    <p:sldId id="408" r:id="rId40"/>
    <p:sldId id="403" r:id="rId41"/>
    <p:sldId id="402" r:id="rId42"/>
    <p:sldId id="430" r:id="rId43"/>
  </p:sldIdLst>
  <p:sldSz cx="9906000" cy="6858000" type="A4"/>
  <p:notesSz cx="6797675" cy="9928225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2095">
          <p15:clr>
            <a:srgbClr val="A4A3A4"/>
          </p15:clr>
        </p15:guide>
        <p15:guide id="4" orient="horz" pos="3589">
          <p15:clr>
            <a:srgbClr val="A4A3A4"/>
          </p15:clr>
        </p15:guide>
        <p15:guide id="5" orient="horz" pos="1090">
          <p15:clr>
            <a:srgbClr val="A4A3A4"/>
          </p15:clr>
        </p15:guide>
        <p15:guide id="6" pos="228">
          <p15:clr>
            <a:srgbClr val="A4A3A4"/>
          </p15:clr>
        </p15:guide>
        <p15:guide id="7" pos="5394">
          <p15:clr>
            <a:srgbClr val="A4A3A4"/>
          </p15:clr>
        </p15:guide>
        <p15:guide id="8" pos="5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1E78F"/>
    <a:srgbClr val="ACE877"/>
    <a:srgbClr val="4DCFB4"/>
    <a:srgbClr val="61DD75"/>
    <a:srgbClr val="FFFFCC"/>
    <a:srgbClr val="00CC99"/>
    <a:srgbClr val="008000"/>
    <a:srgbClr val="8891E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1429" autoAdjust="0"/>
  </p:normalViewPr>
  <p:slideViewPr>
    <p:cSldViewPr snapToGrid="0">
      <p:cViewPr varScale="1">
        <p:scale>
          <a:sx n="102" d="100"/>
          <a:sy n="102" d="100"/>
        </p:scale>
        <p:origin x="1836" y="72"/>
      </p:cViewPr>
      <p:guideLst>
        <p:guide orient="horz" pos="150"/>
        <p:guide orient="horz" pos="1162"/>
        <p:guide orient="horz" pos="2095"/>
        <p:guide orient="horz" pos="3589"/>
        <p:guide orient="horz" pos="1090"/>
        <p:guide pos="228"/>
        <p:guide pos="5394"/>
        <p:guide pos="5835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28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5.xml"/><Relationship Id="rId1" Type="http://schemas.openxmlformats.org/officeDocument/2006/relationships/slide" Target="../slides/slide3.xml"/><Relationship Id="rId5" Type="http://schemas.openxmlformats.org/officeDocument/2006/relationships/slide" Target="../slides/slide4.xml"/><Relationship Id="rId4" Type="http://schemas.openxmlformats.org/officeDocument/2006/relationships/slide" Target="../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70B9-3CA2-4052-816E-6A4F212DEA4E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9DA2D28B-48CA-4ED1-A76F-5D32F7B3084B}">
      <dgm:prSet phldrT="[Текст]"/>
      <dgm:spPr/>
      <dgm:t>
        <a:bodyPr/>
        <a:lstStyle/>
        <a:p>
          <a:r>
            <a:rPr lang="ru-RU" dirty="0" smtClean="0"/>
            <a:t>Как подключиться?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B5BBEEA-5F89-4351-9D2D-363F14A23BD7}" type="parTrans" cxnId="{2CF50142-8E5F-4130-A015-CA8AEB7E29F5}">
      <dgm:prSet/>
      <dgm:spPr/>
      <dgm:t>
        <a:bodyPr/>
        <a:lstStyle/>
        <a:p>
          <a:endParaRPr lang="ru-RU"/>
        </a:p>
      </dgm:t>
    </dgm:pt>
    <dgm:pt modelId="{6F242515-CDC0-47EF-8A1A-8B293A5219E7}" type="sibTrans" cxnId="{2CF50142-8E5F-4130-A015-CA8AEB7E29F5}">
      <dgm:prSet/>
      <dgm:spPr/>
      <dgm:t>
        <a:bodyPr/>
        <a:lstStyle/>
        <a:p>
          <a:endParaRPr lang="ru-RU"/>
        </a:p>
      </dgm:t>
    </dgm:pt>
    <dgm:pt modelId="{D7460B54-ED5E-4E08-8A6F-FE20BC0DFEC3}">
      <dgm:prSet phldrT="[Текст]"/>
      <dgm:spPr/>
      <dgm:t>
        <a:bodyPr/>
        <a:lstStyle/>
        <a:p>
          <a:r>
            <a:rPr lang="ru-RU" dirty="0" smtClean="0"/>
            <a:t>Как научиться работать в системе?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C6F149A-75DD-4EAD-B579-48E64C3B68A8}" type="parTrans" cxnId="{C16739DA-D0E5-4A7E-9E82-B619B8C77140}">
      <dgm:prSet/>
      <dgm:spPr/>
      <dgm:t>
        <a:bodyPr/>
        <a:lstStyle/>
        <a:p>
          <a:endParaRPr lang="ru-RU"/>
        </a:p>
      </dgm:t>
    </dgm:pt>
    <dgm:pt modelId="{D60BFBC6-E457-4E8C-9FB6-29F99EB6D7C8}" type="sibTrans" cxnId="{C16739DA-D0E5-4A7E-9E82-B619B8C77140}">
      <dgm:prSet/>
      <dgm:spPr/>
      <dgm:t>
        <a:bodyPr/>
        <a:lstStyle/>
        <a:p>
          <a:endParaRPr lang="ru-RU"/>
        </a:p>
      </dgm:t>
    </dgm:pt>
    <dgm:pt modelId="{29308967-2D1D-4C5A-A379-920D31E2C1F8}">
      <dgm:prSet phldrT="[Текст]"/>
      <dgm:spPr/>
      <dgm:t>
        <a:bodyPr/>
        <a:lstStyle/>
        <a:p>
          <a:r>
            <a:rPr lang="ru-RU" dirty="0" smtClean="0"/>
            <a:t>Куда обратиться за помощью?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70058EE-DF0E-4908-B10F-D1642B8A1FBF}" type="parTrans" cxnId="{D7F97EE4-ACF6-499D-9A8D-7C3DA4655F98}">
      <dgm:prSet/>
      <dgm:spPr/>
      <dgm:t>
        <a:bodyPr/>
        <a:lstStyle/>
        <a:p>
          <a:endParaRPr lang="ru-RU"/>
        </a:p>
      </dgm:t>
    </dgm:pt>
    <dgm:pt modelId="{F5CBCDF3-1700-4FEB-8A7F-631051345816}" type="sibTrans" cxnId="{D7F97EE4-ACF6-499D-9A8D-7C3DA4655F98}">
      <dgm:prSet/>
      <dgm:spPr/>
      <dgm:t>
        <a:bodyPr/>
        <a:lstStyle/>
        <a:p>
          <a:endParaRPr lang="ru-RU"/>
        </a:p>
      </dgm:t>
    </dgm:pt>
    <dgm:pt modelId="{79CE2CF4-BD8F-4210-84E1-75F326F38E40}">
      <dgm:prSet/>
      <dgm:spPr/>
      <dgm:t>
        <a:bodyPr/>
        <a:lstStyle/>
        <a:p>
          <a:r>
            <a:rPr lang="ru-RU" dirty="0" smtClean="0"/>
            <a:t>Требования к рабочему месту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F14803A-898B-4DA5-95D2-3030677F37F4}" type="parTrans" cxnId="{651728CF-A2AB-462B-81D9-E8A7E3D9C3EA}">
      <dgm:prSet/>
      <dgm:spPr/>
      <dgm:t>
        <a:bodyPr/>
        <a:lstStyle/>
        <a:p>
          <a:endParaRPr lang="ru-RU"/>
        </a:p>
      </dgm:t>
    </dgm:pt>
    <dgm:pt modelId="{661590AC-0E6F-4E0E-B0E5-802153423CDE}" type="sibTrans" cxnId="{651728CF-A2AB-462B-81D9-E8A7E3D9C3EA}">
      <dgm:prSet/>
      <dgm:spPr/>
      <dgm:t>
        <a:bodyPr/>
        <a:lstStyle/>
        <a:p>
          <a:endParaRPr lang="ru-RU"/>
        </a:p>
      </dgm:t>
    </dgm:pt>
    <dgm:pt modelId="{C236EC6E-5A65-4CBC-BB9B-F035FC7C4423}" type="pres">
      <dgm:prSet presAssocID="{D00670B9-3CA2-4052-816E-6A4F212DEA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8448FE-3ACB-455F-9DC5-6E237B0D8C74}" type="pres">
      <dgm:prSet presAssocID="{D00670B9-3CA2-4052-816E-6A4F212DEA4E}" presName="Name1" presStyleCnt="0"/>
      <dgm:spPr/>
    </dgm:pt>
    <dgm:pt modelId="{3D48F1E7-FEC0-4161-9BE4-0AEDE4A00D24}" type="pres">
      <dgm:prSet presAssocID="{D00670B9-3CA2-4052-816E-6A4F212DEA4E}" presName="cycle" presStyleCnt="0"/>
      <dgm:spPr/>
    </dgm:pt>
    <dgm:pt modelId="{04E3626E-FE8B-42CB-851A-F6CEAC3B2BAC}" type="pres">
      <dgm:prSet presAssocID="{D00670B9-3CA2-4052-816E-6A4F212DEA4E}" presName="srcNode" presStyleLbl="node1" presStyleIdx="0" presStyleCnt="4"/>
      <dgm:spPr/>
    </dgm:pt>
    <dgm:pt modelId="{78B7E3D4-F2ED-4D02-AEDE-33ACC1EFB262}" type="pres">
      <dgm:prSet presAssocID="{D00670B9-3CA2-4052-816E-6A4F212DEA4E}" presName="conn" presStyleLbl="parChTrans1D2" presStyleIdx="0" presStyleCnt="1"/>
      <dgm:spPr/>
      <dgm:t>
        <a:bodyPr/>
        <a:lstStyle/>
        <a:p>
          <a:endParaRPr lang="ru-RU"/>
        </a:p>
      </dgm:t>
    </dgm:pt>
    <dgm:pt modelId="{5757E9C6-35B8-41A9-9D39-EE4552146D47}" type="pres">
      <dgm:prSet presAssocID="{D00670B9-3CA2-4052-816E-6A4F212DEA4E}" presName="extraNode" presStyleLbl="node1" presStyleIdx="0" presStyleCnt="4"/>
      <dgm:spPr/>
    </dgm:pt>
    <dgm:pt modelId="{DB8D00EF-1141-40C1-8860-347462EDB598}" type="pres">
      <dgm:prSet presAssocID="{D00670B9-3CA2-4052-816E-6A4F212DEA4E}" presName="dstNode" presStyleLbl="node1" presStyleIdx="0" presStyleCnt="4"/>
      <dgm:spPr/>
    </dgm:pt>
    <dgm:pt modelId="{DB83EEEA-2424-4502-8003-CE756B56423F}" type="pres">
      <dgm:prSet presAssocID="{9DA2D28B-48CA-4ED1-A76F-5D32F7B3084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620ED-21BA-41E8-A0D8-8F22405B4985}" type="pres">
      <dgm:prSet presAssocID="{9DA2D28B-48CA-4ED1-A76F-5D32F7B3084B}" presName="accent_1" presStyleCnt="0"/>
      <dgm:spPr/>
    </dgm:pt>
    <dgm:pt modelId="{62ED1FF8-F274-452F-A694-49D461CFC28E}" type="pres">
      <dgm:prSet presAssocID="{9DA2D28B-48CA-4ED1-A76F-5D32F7B3084B}" presName="accentRepeatNode" presStyleLbl="solidFgAcc1" presStyleIdx="0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8ECFBAC8-5FDE-4301-8A51-6A641C6F8FDD}" type="pres">
      <dgm:prSet presAssocID="{D7460B54-ED5E-4E08-8A6F-FE20BC0DFE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CEAA9-7175-4509-872B-DAC58691B81F}" type="pres">
      <dgm:prSet presAssocID="{D7460B54-ED5E-4E08-8A6F-FE20BC0DFEC3}" presName="accent_2" presStyleCnt="0"/>
      <dgm:spPr/>
    </dgm:pt>
    <dgm:pt modelId="{58F8BB53-14C9-441A-9547-8F52291EF185}" type="pres">
      <dgm:prSet presAssocID="{D7460B54-ED5E-4E08-8A6F-FE20BC0DFEC3}" presName="accentRepeatNode" presStyleLbl="solidFgAcc1" presStyleIdx="1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5042DD0-0A48-4AD9-8A12-283EBCF562DD}" type="pres">
      <dgm:prSet presAssocID="{29308967-2D1D-4C5A-A379-920D31E2C1F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676C6-3E51-41CA-B8BC-F792E4411098}" type="pres">
      <dgm:prSet presAssocID="{29308967-2D1D-4C5A-A379-920D31E2C1F8}" presName="accent_3" presStyleCnt="0"/>
      <dgm:spPr/>
    </dgm:pt>
    <dgm:pt modelId="{16E52600-D06A-4809-87E9-C9D89E4EA4AF}" type="pres">
      <dgm:prSet presAssocID="{29308967-2D1D-4C5A-A379-920D31E2C1F8}" presName="accentRepeatNode" presStyleLbl="solidFgAcc1" presStyleIdx="2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B39B1FE-7E7A-4EE7-8F3C-610B7160A234}" type="pres">
      <dgm:prSet presAssocID="{79CE2CF4-BD8F-4210-84E1-75F326F38E4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70A99-0F6C-4F33-A5FD-5529BB581A1E}" type="pres">
      <dgm:prSet presAssocID="{79CE2CF4-BD8F-4210-84E1-75F326F38E40}" presName="accent_4" presStyleCnt="0"/>
      <dgm:spPr/>
    </dgm:pt>
    <dgm:pt modelId="{E7F86D15-3BA6-4573-A24C-ACA1847FFFAB}" type="pres">
      <dgm:prSet presAssocID="{79CE2CF4-BD8F-4210-84E1-75F326F38E40}" presName="accentRepeatNode" presStyleLbl="solidFgAcc1" presStyleIdx="3" presStyleCnt="4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hlinkshowjump?jump=lastslide"/>
          </dgm14:cNvPr>
        </a:ext>
      </dgm:extLst>
    </dgm:pt>
  </dgm:ptLst>
  <dgm:cxnLst>
    <dgm:cxn modelId="{9731DEFF-22F7-4E4E-9E3E-6ECB76CE494A}" type="presOf" srcId="{79CE2CF4-BD8F-4210-84E1-75F326F38E40}" destId="{5B39B1FE-7E7A-4EE7-8F3C-610B7160A234}" srcOrd="0" destOrd="0" presId="urn:microsoft.com/office/officeart/2008/layout/VerticalCurvedList"/>
    <dgm:cxn modelId="{C16739DA-D0E5-4A7E-9E82-B619B8C77140}" srcId="{D00670B9-3CA2-4052-816E-6A4F212DEA4E}" destId="{D7460B54-ED5E-4E08-8A6F-FE20BC0DFEC3}" srcOrd="1" destOrd="0" parTransId="{8C6F149A-75DD-4EAD-B579-48E64C3B68A8}" sibTransId="{D60BFBC6-E457-4E8C-9FB6-29F99EB6D7C8}"/>
    <dgm:cxn modelId="{2CF50142-8E5F-4130-A015-CA8AEB7E29F5}" srcId="{D00670B9-3CA2-4052-816E-6A4F212DEA4E}" destId="{9DA2D28B-48CA-4ED1-A76F-5D32F7B3084B}" srcOrd="0" destOrd="0" parTransId="{4B5BBEEA-5F89-4351-9D2D-363F14A23BD7}" sibTransId="{6F242515-CDC0-47EF-8A1A-8B293A5219E7}"/>
    <dgm:cxn modelId="{997B9DC3-88B0-40A7-887E-67E9B87F355C}" type="presOf" srcId="{29308967-2D1D-4C5A-A379-920D31E2C1F8}" destId="{B5042DD0-0A48-4AD9-8A12-283EBCF562DD}" srcOrd="0" destOrd="0" presId="urn:microsoft.com/office/officeart/2008/layout/VerticalCurvedList"/>
    <dgm:cxn modelId="{007E9872-EE0C-441C-8AAE-A68C530397D0}" type="presOf" srcId="{D00670B9-3CA2-4052-816E-6A4F212DEA4E}" destId="{C236EC6E-5A65-4CBC-BB9B-F035FC7C4423}" srcOrd="0" destOrd="0" presId="urn:microsoft.com/office/officeart/2008/layout/VerticalCurvedList"/>
    <dgm:cxn modelId="{651728CF-A2AB-462B-81D9-E8A7E3D9C3EA}" srcId="{D00670B9-3CA2-4052-816E-6A4F212DEA4E}" destId="{79CE2CF4-BD8F-4210-84E1-75F326F38E40}" srcOrd="3" destOrd="0" parTransId="{8F14803A-898B-4DA5-95D2-3030677F37F4}" sibTransId="{661590AC-0E6F-4E0E-B0E5-802153423CDE}"/>
    <dgm:cxn modelId="{2FDFAFC4-8C4C-436C-99C4-5B18EEA50A47}" type="presOf" srcId="{6F242515-CDC0-47EF-8A1A-8B293A5219E7}" destId="{78B7E3D4-F2ED-4D02-AEDE-33ACC1EFB262}" srcOrd="0" destOrd="0" presId="urn:microsoft.com/office/officeart/2008/layout/VerticalCurvedList"/>
    <dgm:cxn modelId="{6A9955D7-D81E-4C00-83CC-07861DFA7118}" type="presOf" srcId="{D7460B54-ED5E-4E08-8A6F-FE20BC0DFEC3}" destId="{8ECFBAC8-5FDE-4301-8A51-6A641C6F8FDD}" srcOrd="0" destOrd="0" presId="urn:microsoft.com/office/officeart/2008/layout/VerticalCurvedList"/>
    <dgm:cxn modelId="{D7F97EE4-ACF6-499D-9A8D-7C3DA4655F98}" srcId="{D00670B9-3CA2-4052-816E-6A4F212DEA4E}" destId="{29308967-2D1D-4C5A-A379-920D31E2C1F8}" srcOrd="2" destOrd="0" parTransId="{970058EE-DF0E-4908-B10F-D1642B8A1FBF}" sibTransId="{F5CBCDF3-1700-4FEB-8A7F-631051345816}"/>
    <dgm:cxn modelId="{B6240FFB-90D9-44D1-8835-4D5C74438997}" type="presOf" srcId="{9DA2D28B-48CA-4ED1-A76F-5D32F7B3084B}" destId="{DB83EEEA-2424-4502-8003-CE756B56423F}" srcOrd="0" destOrd="0" presId="urn:microsoft.com/office/officeart/2008/layout/VerticalCurvedList"/>
    <dgm:cxn modelId="{B4385EF0-1D84-4179-97FF-6492ED9ED319}" type="presParOf" srcId="{C236EC6E-5A65-4CBC-BB9B-F035FC7C4423}" destId="{E48448FE-3ACB-455F-9DC5-6E237B0D8C74}" srcOrd="0" destOrd="0" presId="urn:microsoft.com/office/officeart/2008/layout/VerticalCurvedList"/>
    <dgm:cxn modelId="{D00CC850-D555-4FEE-85DA-D8BB7E45E659}" type="presParOf" srcId="{E48448FE-3ACB-455F-9DC5-6E237B0D8C74}" destId="{3D48F1E7-FEC0-4161-9BE4-0AEDE4A00D24}" srcOrd="0" destOrd="0" presId="urn:microsoft.com/office/officeart/2008/layout/VerticalCurvedList"/>
    <dgm:cxn modelId="{EA38039D-699C-4BD2-A573-73628BE5387B}" type="presParOf" srcId="{3D48F1E7-FEC0-4161-9BE4-0AEDE4A00D24}" destId="{04E3626E-FE8B-42CB-851A-F6CEAC3B2BAC}" srcOrd="0" destOrd="0" presId="urn:microsoft.com/office/officeart/2008/layout/VerticalCurvedList"/>
    <dgm:cxn modelId="{048CBFC5-6B1A-47E0-A1B2-DF311E7A2754}" type="presParOf" srcId="{3D48F1E7-FEC0-4161-9BE4-0AEDE4A00D24}" destId="{78B7E3D4-F2ED-4D02-AEDE-33ACC1EFB262}" srcOrd="1" destOrd="0" presId="urn:microsoft.com/office/officeart/2008/layout/VerticalCurvedList"/>
    <dgm:cxn modelId="{3B8580F7-F679-4A75-A432-7AAEA1362A88}" type="presParOf" srcId="{3D48F1E7-FEC0-4161-9BE4-0AEDE4A00D24}" destId="{5757E9C6-35B8-41A9-9D39-EE4552146D47}" srcOrd="2" destOrd="0" presId="urn:microsoft.com/office/officeart/2008/layout/VerticalCurvedList"/>
    <dgm:cxn modelId="{3BA252A7-D10E-4DEB-B8AD-EF6E83133178}" type="presParOf" srcId="{3D48F1E7-FEC0-4161-9BE4-0AEDE4A00D24}" destId="{DB8D00EF-1141-40C1-8860-347462EDB598}" srcOrd="3" destOrd="0" presId="urn:microsoft.com/office/officeart/2008/layout/VerticalCurvedList"/>
    <dgm:cxn modelId="{A23A4D9A-B87E-4830-B17E-BEFA856F2737}" type="presParOf" srcId="{E48448FE-3ACB-455F-9DC5-6E237B0D8C74}" destId="{DB83EEEA-2424-4502-8003-CE756B56423F}" srcOrd="1" destOrd="0" presId="urn:microsoft.com/office/officeart/2008/layout/VerticalCurvedList"/>
    <dgm:cxn modelId="{0B33275C-A826-497D-B874-5376CD808E7F}" type="presParOf" srcId="{E48448FE-3ACB-455F-9DC5-6E237B0D8C74}" destId="{4D5620ED-21BA-41E8-A0D8-8F22405B4985}" srcOrd="2" destOrd="0" presId="urn:microsoft.com/office/officeart/2008/layout/VerticalCurvedList"/>
    <dgm:cxn modelId="{ECAE6BC4-FCFD-4DC1-B9EB-5BADBD9553CD}" type="presParOf" srcId="{4D5620ED-21BA-41E8-A0D8-8F22405B4985}" destId="{62ED1FF8-F274-452F-A694-49D461CFC28E}" srcOrd="0" destOrd="0" presId="urn:microsoft.com/office/officeart/2008/layout/VerticalCurvedList"/>
    <dgm:cxn modelId="{35D607B9-E617-47CE-ADF5-56AB3B27D31C}" type="presParOf" srcId="{E48448FE-3ACB-455F-9DC5-6E237B0D8C74}" destId="{8ECFBAC8-5FDE-4301-8A51-6A641C6F8FDD}" srcOrd="3" destOrd="0" presId="urn:microsoft.com/office/officeart/2008/layout/VerticalCurvedList"/>
    <dgm:cxn modelId="{36B124C8-B6DC-4EB7-AA26-6E6D575DE200}" type="presParOf" srcId="{E48448FE-3ACB-455F-9DC5-6E237B0D8C74}" destId="{9DCCEAA9-7175-4509-872B-DAC58691B81F}" srcOrd="4" destOrd="0" presId="urn:microsoft.com/office/officeart/2008/layout/VerticalCurvedList"/>
    <dgm:cxn modelId="{C72203BC-EE6C-42A2-9D31-490FFE3ADD80}" type="presParOf" srcId="{9DCCEAA9-7175-4509-872B-DAC58691B81F}" destId="{58F8BB53-14C9-441A-9547-8F52291EF185}" srcOrd="0" destOrd="0" presId="urn:microsoft.com/office/officeart/2008/layout/VerticalCurvedList"/>
    <dgm:cxn modelId="{F21B3D1D-E07F-44B8-A5E9-3D3E7AA0C54B}" type="presParOf" srcId="{E48448FE-3ACB-455F-9DC5-6E237B0D8C74}" destId="{B5042DD0-0A48-4AD9-8A12-283EBCF562DD}" srcOrd="5" destOrd="0" presId="urn:microsoft.com/office/officeart/2008/layout/VerticalCurvedList"/>
    <dgm:cxn modelId="{A697EEBE-649F-4E4A-B2EE-D5E4CCB0C6AF}" type="presParOf" srcId="{E48448FE-3ACB-455F-9DC5-6E237B0D8C74}" destId="{000676C6-3E51-41CA-B8BC-F792E4411098}" srcOrd="6" destOrd="0" presId="urn:microsoft.com/office/officeart/2008/layout/VerticalCurvedList"/>
    <dgm:cxn modelId="{773AA5A4-6FD8-4991-9EB4-2FAA98AC7394}" type="presParOf" srcId="{000676C6-3E51-41CA-B8BC-F792E4411098}" destId="{16E52600-D06A-4809-87E9-C9D89E4EA4AF}" srcOrd="0" destOrd="0" presId="urn:microsoft.com/office/officeart/2008/layout/VerticalCurvedList"/>
    <dgm:cxn modelId="{E0D73277-0E80-42BA-9522-989628C73EC1}" type="presParOf" srcId="{E48448FE-3ACB-455F-9DC5-6E237B0D8C74}" destId="{5B39B1FE-7E7A-4EE7-8F3C-610B7160A234}" srcOrd="7" destOrd="0" presId="urn:microsoft.com/office/officeart/2008/layout/VerticalCurvedList"/>
    <dgm:cxn modelId="{7FC35A47-FBB1-4975-A1C1-B0A886E8798D}" type="presParOf" srcId="{E48448FE-3ACB-455F-9DC5-6E237B0D8C74}" destId="{1A770A99-0F6C-4F33-A5FD-5529BB581A1E}" srcOrd="8" destOrd="0" presId="urn:microsoft.com/office/officeart/2008/layout/VerticalCurvedList"/>
    <dgm:cxn modelId="{40C54AC7-FFFD-42AF-AC93-069D03175D3E}" type="presParOf" srcId="{1A770A99-0F6C-4F33-A5FD-5529BB581A1E}" destId="{E7F86D15-3BA6-4573-A24C-ACA1847FFF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D64FE-8315-4006-98CC-3941A4467D21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5D69F1E-5571-4ECD-B62C-E832B16FAE2E}">
      <dgm:prSet phldrT="[Текст]" custT="1"/>
      <dgm:spPr/>
      <dgm:t>
        <a:bodyPr anchor="t" anchorCtr="0"/>
        <a:lstStyle/>
        <a:p>
          <a:r>
            <a:rPr lang="ru-RU" sz="1500" smtClean="0">
              <a:solidFill>
                <a:schemeClr val="bg1"/>
              </a:solidFill>
            </a:rPr>
            <a:t>К</a:t>
          </a:r>
          <a:r>
            <a:rPr lang="ru-RU" sz="1500" smtClean="0"/>
            <a:t>атегория </a:t>
          </a:r>
          <a:r>
            <a:rPr lang="ru-RU" sz="1500" dirty="0" smtClean="0"/>
            <a:t>А:</a:t>
          </a:r>
        </a:p>
        <a:p>
          <a:r>
            <a:rPr lang="ru-RU" sz="1500" dirty="0" smtClean="0"/>
            <a:t>Работники</a:t>
          </a:r>
          <a:r>
            <a:rPr lang="en-US" sz="1500" dirty="0" smtClean="0"/>
            <a:t> </a:t>
          </a:r>
          <a:r>
            <a:rPr lang="ru-RU" sz="1500" dirty="0" smtClean="0">
              <a:solidFill>
                <a:schemeClr val="bg1"/>
              </a:solidFill>
            </a:rPr>
            <a:t>предприятий</a:t>
          </a:r>
          <a:r>
            <a:rPr lang="ru-RU" sz="1500" dirty="0" smtClean="0"/>
            <a:t> атомной отрасли</a:t>
          </a:r>
          <a:endParaRPr lang="ru-RU" sz="15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D884E3E-0528-45D4-AB9B-757E6DA2AD22}" type="parTrans" cxnId="{A6D489E1-295E-46D5-AF1A-DDD01A0C4470}">
      <dgm:prSet/>
      <dgm:spPr/>
      <dgm:t>
        <a:bodyPr/>
        <a:lstStyle/>
        <a:p>
          <a:endParaRPr lang="ru-RU"/>
        </a:p>
      </dgm:t>
    </dgm:pt>
    <dgm:pt modelId="{F59C1A21-E460-484D-A890-A2CF7D14E44F}" type="sibTrans" cxnId="{A6D489E1-295E-46D5-AF1A-DDD01A0C4470}">
      <dgm:prSet/>
      <dgm:spPr/>
      <dgm:t>
        <a:bodyPr/>
        <a:lstStyle/>
        <a:p>
          <a:endParaRPr lang="ru-RU"/>
        </a:p>
      </dgm:t>
    </dgm:pt>
    <dgm:pt modelId="{EE163094-7A62-4CF6-BC09-F8545A0083CC}">
      <dgm:prSet phldrT="[Текст]" custT="1"/>
      <dgm:spPr/>
      <dgm:t>
        <a:bodyPr anchor="t" anchorCtr="0"/>
        <a:lstStyle/>
        <a:p>
          <a:r>
            <a:rPr lang="ru-RU" sz="1500" dirty="0" smtClean="0"/>
            <a:t>Категория Б:</a:t>
          </a:r>
        </a:p>
        <a:p>
          <a:r>
            <a:rPr lang="ru-RU" sz="1500" dirty="0" smtClean="0"/>
            <a:t>Прикрепленные лица, представители контрагентов / иных организаций</a:t>
          </a:r>
          <a:endParaRPr lang="ru-RU" sz="15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AEA9CA2-C6C3-43B5-A161-93AE13669705}" type="parTrans" cxnId="{8522ABFC-0E51-410D-B59D-294A383FE95B}">
      <dgm:prSet/>
      <dgm:spPr/>
      <dgm:t>
        <a:bodyPr/>
        <a:lstStyle/>
        <a:p>
          <a:endParaRPr lang="ru-RU"/>
        </a:p>
      </dgm:t>
    </dgm:pt>
    <dgm:pt modelId="{2C299C26-005A-4089-9E04-757BC1C82648}" type="sibTrans" cxnId="{8522ABFC-0E51-410D-B59D-294A383FE95B}">
      <dgm:prSet/>
      <dgm:spPr/>
      <dgm:t>
        <a:bodyPr/>
        <a:lstStyle/>
        <a:p>
          <a:endParaRPr lang="ru-RU"/>
        </a:p>
      </dgm:t>
    </dgm:pt>
    <dgm:pt modelId="{EC92269E-34C1-42C5-AE63-1E5408443B56}">
      <dgm:prSet phldrT="[Текст]"/>
      <dgm:spPr/>
      <dgm:t>
        <a:bodyPr anchor="t" anchorCtr="0"/>
        <a:lstStyle/>
        <a:p>
          <a:r>
            <a:rPr lang="ru-RU" dirty="0" smtClean="0"/>
            <a:t>Категория В:</a:t>
          </a:r>
        </a:p>
        <a:p>
          <a:r>
            <a:rPr lang="ru-RU" dirty="0" smtClean="0"/>
            <a:t>Граждане иностранных государств и граждане РФ, находящиеся на территории иностранных государств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DA69FF2-1854-4762-BA01-38440A622003}" type="parTrans" cxnId="{C65053C3-BB87-4A68-B46D-A91F7A9E306A}">
      <dgm:prSet/>
      <dgm:spPr/>
      <dgm:t>
        <a:bodyPr/>
        <a:lstStyle/>
        <a:p>
          <a:endParaRPr lang="ru-RU"/>
        </a:p>
      </dgm:t>
    </dgm:pt>
    <dgm:pt modelId="{7DB265EB-D9FA-40A3-9558-8EADD59F6A5C}" type="sibTrans" cxnId="{C65053C3-BB87-4A68-B46D-A91F7A9E306A}">
      <dgm:prSet/>
      <dgm:spPr/>
      <dgm:t>
        <a:bodyPr/>
        <a:lstStyle/>
        <a:p>
          <a:endParaRPr lang="ru-RU"/>
        </a:p>
      </dgm:t>
    </dgm:pt>
    <dgm:pt modelId="{1D115EE8-4763-4F0D-ACD4-988D38F937AE}">
      <dgm:prSet phldrT="[Текст]"/>
      <dgm:spPr/>
      <dgm:t>
        <a:bodyPr/>
        <a:lstStyle/>
        <a:p>
          <a:r>
            <a:rPr lang="ru-RU" dirty="0" smtClean="0"/>
            <a:t>Организация по оценке соответствия (категория В)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5E939D0-978C-4CC7-8E02-5853D60B483A}" type="sibTrans" cxnId="{06A89763-E04E-4186-BCF6-EA5562F48121}">
      <dgm:prSet/>
      <dgm:spPr/>
      <dgm:t>
        <a:bodyPr/>
        <a:lstStyle/>
        <a:p>
          <a:endParaRPr lang="ru-RU"/>
        </a:p>
      </dgm:t>
    </dgm:pt>
    <dgm:pt modelId="{6B1D913F-4B4D-4DBF-A08A-424C17E7E967}" type="parTrans" cxnId="{06A89763-E04E-4186-BCF6-EA5562F48121}">
      <dgm:prSet/>
      <dgm:spPr/>
      <dgm:t>
        <a:bodyPr/>
        <a:lstStyle/>
        <a:p>
          <a:endParaRPr lang="ru-RU"/>
        </a:p>
      </dgm:t>
    </dgm:pt>
    <dgm:pt modelId="{831F9BB7-1A3A-44C5-B9BA-50B6E6DF834D}" type="pres">
      <dgm:prSet presAssocID="{DBAD64FE-8315-4006-98CC-3941A4467D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AE5D0D-65FF-4DCC-9D84-165AEF96962C}" type="pres">
      <dgm:prSet presAssocID="{A5D69F1E-5571-4ECD-B62C-E832B16FAE2E}" presName="node" presStyleLbl="node1" presStyleIdx="0" presStyleCnt="4" custScaleY="58467" custLinFactNeighborX="55000" custLinFactNeighborY="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39F8D-6E83-4CC5-9860-E9F4DD4F4F66}" type="pres">
      <dgm:prSet presAssocID="{F59C1A21-E460-484D-A890-A2CF7D14E44F}" presName="sibTrans" presStyleCnt="0"/>
      <dgm:spPr/>
    </dgm:pt>
    <dgm:pt modelId="{BB364AB5-3559-45A9-8558-9290CB57F905}" type="pres">
      <dgm:prSet presAssocID="{EE163094-7A62-4CF6-BC09-F8545A0083CC}" presName="node" presStyleLbl="node1" presStyleIdx="1" presStyleCnt="4" custScaleY="58467" custLinFactX="-9425" custLinFactNeighborX="-100000" custLinFactNeighborY="76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D890-2DFF-4517-8C9C-BE1461748862}" type="pres">
      <dgm:prSet presAssocID="{2C299C26-005A-4089-9E04-757BC1C82648}" presName="sibTrans" presStyleCnt="0"/>
      <dgm:spPr/>
    </dgm:pt>
    <dgm:pt modelId="{37C8D311-9DAC-4888-8331-BC1B5254C1A3}" type="pres">
      <dgm:prSet presAssocID="{1D115EE8-4763-4F0D-ACD4-988D38F937AE}" presName="node" presStyleLbl="node1" presStyleIdx="2" presStyleCnt="4" custScaleY="58467" custLinFactX="9426" custLinFactNeighborX="100000" custLinFactNeighborY="1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0B621-0498-4E7B-B097-DBF6124B137D}" type="pres">
      <dgm:prSet presAssocID="{85E939D0-978C-4CC7-8E02-5853D60B483A}" presName="sibTrans" presStyleCnt="0"/>
      <dgm:spPr/>
    </dgm:pt>
    <dgm:pt modelId="{4B72CBDA-787F-4A2F-9334-C97536C631AC}" type="pres">
      <dgm:prSet presAssocID="{EC92269E-34C1-42C5-AE63-1E5408443B56}" presName="node" presStyleLbl="node1" presStyleIdx="3" presStyleCnt="4" custScaleY="61036" custLinFactNeighborX="264" custLinFactNeighborY="-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22ABFC-0E51-410D-B59D-294A383FE95B}" srcId="{DBAD64FE-8315-4006-98CC-3941A4467D21}" destId="{EE163094-7A62-4CF6-BC09-F8545A0083CC}" srcOrd="1" destOrd="0" parTransId="{0AEA9CA2-C6C3-43B5-A161-93AE13669705}" sibTransId="{2C299C26-005A-4089-9E04-757BC1C82648}"/>
    <dgm:cxn modelId="{1154252B-F28E-485F-B512-E8AA74C3743E}" type="presOf" srcId="{EC92269E-34C1-42C5-AE63-1E5408443B56}" destId="{4B72CBDA-787F-4A2F-9334-C97536C631AC}" srcOrd="0" destOrd="0" presId="urn:microsoft.com/office/officeart/2005/8/layout/default"/>
    <dgm:cxn modelId="{06A89763-E04E-4186-BCF6-EA5562F48121}" srcId="{DBAD64FE-8315-4006-98CC-3941A4467D21}" destId="{1D115EE8-4763-4F0D-ACD4-988D38F937AE}" srcOrd="2" destOrd="0" parTransId="{6B1D913F-4B4D-4DBF-A08A-424C17E7E967}" sibTransId="{85E939D0-978C-4CC7-8E02-5853D60B483A}"/>
    <dgm:cxn modelId="{4F97562C-C671-4535-AD6F-CED50319E35A}" type="presOf" srcId="{DBAD64FE-8315-4006-98CC-3941A4467D21}" destId="{831F9BB7-1A3A-44C5-B9BA-50B6E6DF834D}" srcOrd="0" destOrd="0" presId="urn:microsoft.com/office/officeart/2005/8/layout/default"/>
    <dgm:cxn modelId="{A6D489E1-295E-46D5-AF1A-DDD01A0C4470}" srcId="{DBAD64FE-8315-4006-98CC-3941A4467D21}" destId="{A5D69F1E-5571-4ECD-B62C-E832B16FAE2E}" srcOrd="0" destOrd="0" parTransId="{AD884E3E-0528-45D4-AB9B-757E6DA2AD22}" sibTransId="{F59C1A21-E460-484D-A890-A2CF7D14E44F}"/>
    <dgm:cxn modelId="{9C256E55-591E-4E87-B4BB-1BCDEE14C9B5}" type="presOf" srcId="{1D115EE8-4763-4F0D-ACD4-988D38F937AE}" destId="{37C8D311-9DAC-4888-8331-BC1B5254C1A3}" srcOrd="0" destOrd="0" presId="urn:microsoft.com/office/officeart/2005/8/layout/default"/>
    <dgm:cxn modelId="{10EFC0BF-EDE3-47B8-8B90-5AE0F850404E}" type="presOf" srcId="{EE163094-7A62-4CF6-BC09-F8545A0083CC}" destId="{BB364AB5-3559-45A9-8558-9290CB57F905}" srcOrd="0" destOrd="0" presId="urn:microsoft.com/office/officeart/2005/8/layout/default"/>
    <dgm:cxn modelId="{EE0B8EDD-48CE-4D31-B133-8601EEA45BAE}" type="presOf" srcId="{A5D69F1E-5571-4ECD-B62C-E832B16FAE2E}" destId="{A5AE5D0D-65FF-4DCC-9D84-165AEF96962C}" srcOrd="0" destOrd="0" presId="urn:microsoft.com/office/officeart/2005/8/layout/default"/>
    <dgm:cxn modelId="{C65053C3-BB87-4A68-B46D-A91F7A9E306A}" srcId="{DBAD64FE-8315-4006-98CC-3941A4467D21}" destId="{EC92269E-34C1-42C5-AE63-1E5408443B56}" srcOrd="3" destOrd="0" parTransId="{EDA69FF2-1854-4762-BA01-38440A622003}" sibTransId="{7DB265EB-D9FA-40A3-9558-8EADD59F6A5C}"/>
    <dgm:cxn modelId="{17DCEF4F-6D48-48DF-A4C2-C0164F9B0F0C}" type="presParOf" srcId="{831F9BB7-1A3A-44C5-B9BA-50B6E6DF834D}" destId="{A5AE5D0D-65FF-4DCC-9D84-165AEF96962C}" srcOrd="0" destOrd="0" presId="urn:microsoft.com/office/officeart/2005/8/layout/default"/>
    <dgm:cxn modelId="{889E3B90-6316-4B39-828B-210742217491}" type="presParOf" srcId="{831F9BB7-1A3A-44C5-B9BA-50B6E6DF834D}" destId="{CB539F8D-6E83-4CC5-9860-E9F4DD4F4F66}" srcOrd="1" destOrd="0" presId="urn:microsoft.com/office/officeart/2005/8/layout/default"/>
    <dgm:cxn modelId="{909AE80A-9107-47DD-9F6E-C4DD20955BE3}" type="presParOf" srcId="{831F9BB7-1A3A-44C5-B9BA-50B6E6DF834D}" destId="{BB364AB5-3559-45A9-8558-9290CB57F905}" srcOrd="2" destOrd="0" presId="urn:microsoft.com/office/officeart/2005/8/layout/default"/>
    <dgm:cxn modelId="{B03B2FC7-50EF-4390-B994-D32DB8C0E44C}" type="presParOf" srcId="{831F9BB7-1A3A-44C5-B9BA-50B6E6DF834D}" destId="{71C0D890-2DFF-4517-8C9C-BE1461748862}" srcOrd="3" destOrd="0" presId="urn:microsoft.com/office/officeart/2005/8/layout/default"/>
    <dgm:cxn modelId="{FA5070B1-AB22-4FCA-9C57-0B1139C5B0AE}" type="presParOf" srcId="{831F9BB7-1A3A-44C5-B9BA-50B6E6DF834D}" destId="{37C8D311-9DAC-4888-8331-BC1B5254C1A3}" srcOrd="4" destOrd="0" presId="urn:microsoft.com/office/officeart/2005/8/layout/default"/>
    <dgm:cxn modelId="{55DA72F3-4144-4991-874F-008201F68862}" type="presParOf" srcId="{831F9BB7-1A3A-44C5-B9BA-50B6E6DF834D}" destId="{1BF0B621-0498-4E7B-B097-DBF6124B137D}" srcOrd="5" destOrd="0" presId="urn:microsoft.com/office/officeart/2005/8/layout/default"/>
    <dgm:cxn modelId="{C82B3201-0E8E-4A36-8838-2EB12EFF8ECF}" type="presParOf" srcId="{831F9BB7-1A3A-44C5-B9BA-50B6E6DF834D}" destId="{4B72CBDA-787F-4A2F-9334-C97536C631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7E3D4-F2ED-4D02-AEDE-33ACC1EFB262}">
      <dsp:nvSpPr>
        <dsp:cNvPr id="0" name=""/>
        <dsp:cNvSpPr/>
      </dsp:nvSpPr>
      <dsp:spPr>
        <a:xfrm>
          <a:off x="-5821050" y="-890901"/>
          <a:ext cx="6930064" cy="6930064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3EEEA-2424-4502-8003-CE756B56423F}">
      <dsp:nvSpPr>
        <dsp:cNvPr id="0" name=""/>
        <dsp:cNvSpPr/>
      </dsp:nvSpPr>
      <dsp:spPr>
        <a:xfrm>
          <a:off x="580488" y="395798"/>
          <a:ext cx="8473738" cy="7920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Как подключиться?</a:t>
          </a:r>
          <a:endParaRPr lang="ru-RU" sz="3400" kern="1200" dirty="0"/>
        </a:p>
      </dsp:txBody>
      <dsp:txXfrm>
        <a:off x="580488" y="395798"/>
        <a:ext cx="8473738" cy="792008"/>
      </dsp:txXfrm>
    </dsp:sp>
    <dsp:sp modelId="{62ED1FF8-F274-452F-A694-49D461CFC28E}">
      <dsp:nvSpPr>
        <dsp:cNvPr id="0" name=""/>
        <dsp:cNvSpPr/>
      </dsp:nvSpPr>
      <dsp:spPr>
        <a:xfrm>
          <a:off x="85482" y="296797"/>
          <a:ext cx="990010" cy="990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FBAC8-5FDE-4301-8A51-6A641C6F8FDD}">
      <dsp:nvSpPr>
        <dsp:cNvPr id="0" name=""/>
        <dsp:cNvSpPr/>
      </dsp:nvSpPr>
      <dsp:spPr>
        <a:xfrm>
          <a:off x="1034564" y="1584017"/>
          <a:ext cx="8019661" cy="7920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Как научиться работать в системе?</a:t>
          </a:r>
          <a:endParaRPr lang="ru-RU" sz="3400" kern="1200" dirty="0"/>
        </a:p>
      </dsp:txBody>
      <dsp:txXfrm>
        <a:off x="1034564" y="1584017"/>
        <a:ext cx="8019661" cy="792008"/>
      </dsp:txXfrm>
    </dsp:sp>
    <dsp:sp modelId="{58F8BB53-14C9-441A-9547-8F52291EF185}">
      <dsp:nvSpPr>
        <dsp:cNvPr id="0" name=""/>
        <dsp:cNvSpPr/>
      </dsp:nvSpPr>
      <dsp:spPr>
        <a:xfrm>
          <a:off x="539559" y="1485016"/>
          <a:ext cx="990010" cy="990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2DD0-0A48-4AD9-8A12-283EBCF562DD}">
      <dsp:nvSpPr>
        <dsp:cNvPr id="0" name=""/>
        <dsp:cNvSpPr/>
      </dsp:nvSpPr>
      <dsp:spPr>
        <a:xfrm>
          <a:off x="1034564" y="2772236"/>
          <a:ext cx="8019661" cy="7920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Куда обратиться за помощью?</a:t>
          </a:r>
          <a:endParaRPr lang="ru-RU" sz="3400" kern="1200" dirty="0"/>
        </a:p>
      </dsp:txBody>
      <dsp:txXfrm>
        <a:off x="1034564" y="2772236"/>
        <a:ext cx="8019661" cy="792008"/>
      </dsp:txXfrm>
    </dsp:sp>
    <dsp:sp modelId="{16E52600-D06A-4809-87E9-C9D89E4EA4AF}">
      <dsp:nvSpPr>
        <dsp:cNvPr id="0" name=""/>
        <dsp:cNvSpPr/>
      </dsp:nvSpPr>
      <dsp:spPr>
        <a:xfrm>
          <a:off x="539559" y="2673235"/>
          <a:ext cx="990010" cy="990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9B1FE-7E7A-4EE7-8F3C-610B7160A234}">
      <dsp:nvSpPr>
        <dsp:cNvPr id="0" name=""/>
        <dsp:cNvSpPr/>
      </dsp:nvSpPr>
      <dsp:spPr>
        <a:xfrm>
          <a:off x="580488" y="3960454"/>
          <a:ext cx="8473738" cy="79200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Требования к рабочему месту</a:t>
          </a:r>
          <a:endParaRPr lang="ru-RU" sz="3400" kern="1200" dirty="0"/>
        </a:p>
      </dsp:txBody>
      <dsp:txXfrm>
        <a:off x="580488" y="3960454"/>
        <a:ext cx="8473738" cy="792008"/>
      </dsp:txXfrm>
    </dsp:sp>
    <dsp:sp modelId="{E7F86D15-3BA6-4573-A24C-ACA1847FFFAB}">
      <dsp:nvSpPr>
        <dsp:cNvPr id="0" name=""/>
        <dsp:cNvSpPr/>
      </dsp:nvSpPr>
      <dsp:spPr>
        <a:xfrm>
          <a:off x="85482" y="3861453"/>
          <a:ext cx="990010" cy="9900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E5D0D-65FF-4DCC-9D84-165AEF96962C}">
      <dsp:nvSpPr>
        <dsp:cNvPr id="0" name=""/>
        <dsp:cNvSpPr/>
      </dsp:nvSpPr>
      <dsp:spPr>
        <a:xfrm>
          <a:off x="1863456" y="815502"/>
          <a:ext cx="3386524" cy="11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solidFill>
                <a:schemeClr val="bg1"/>
              </a:solidFill>
            </a:rPr>
            <a:t>К</a:t>
          </a:r>
          <a:r>
            <a:rPr lang="ru-RU" sz="1500" kern="1200" smtClean="0"/>
            <a:t>атегория </a:t>
          </a:r>
          <a:r>
            <a:rPr lang="ru-RU" sz="1500" kern="1200" dirty="0" smtClean="0"/>
            <a:t>А: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Работники</a:t>
          </a:r>
          <a:r>
            <a:rPr lang="en-US" sz="1500" kern="1200" dirty="0" smtClean="0"/>
            <a:t> </a:t>
          </a:r>
          <a:r>
            <a:rPr lang="ru-RU" sz="1500" kern="1200" dirty="0" smtClean="0">
              <a:solidFill>
                <a:schemeClr val="bg1"/>
              </a:solidFill>
            </a:rPr>
            <a:t>предприятий</a:t>
          </a:r>
          <a:r>
            <a:rPr lang="ru-RU" sz="1500" kern="1200" dirty="0" smtClean="0"/>
            <a:t> атомной отрасли</a:t>
          </a:r>
          <a:endParaRPr lang="ru-RU" sz="1500" kern="1200" dirty="0"/>
        </a:p>
      </dsp:txBody>
      <dsp:txXfrm>
        <a:off x="1863456" y="815502"/>
        <a:ext cx="3386524" cy="1187999"/>
      </dsp:txXfrm>
    </dsp:sp>
    <dsp:sp modelId="{BB364AB5-3559-45A9-8558-9290CB57F905}">
      <dsp:nvSpPr>
        <dsp:cNvPr id="0" name=""/>
        <dsp:cNvSpPr/>
      </dsp:nvSpPr>
      <dsp:spPr>
        <a:xfrm>
          <a:off x="20340" y="2351568"/>
          <a:ext cx="3386524" cy="11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Категория Б: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Прикрепленные лица, представители контрагентов / иных организаций</a:t>
          </a:r>
          <a:endParaRPr lang="ru-RU" sz="1500" kern="1200" dirty="0"/>
        </a:p>
      </dsp:txBody>
      <dsp:txXfrm>
        <a:off x="20340" y="2351568"/>
        <a:ext cx="3386524" cy="1187999"/>
      </dsp:txXfrm>
    </dsp:sp>
    <dsp:sp modelId="{37C8D311-9DAC-4888-8331-BC1B5254C1A3}">
      <dsp:nvSpPr>
        <dsp:cNvPr id="0" name=""/>
        <dsp:cNvSpPr/>
      </dsp:nvSpPr>
      <dsp:spPr>
        <a:xfrm>
          <a:off x="3706606" y="2381339"/>
          <a:ext cx="3386524" cy="1187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Организация по оценке соответствия (категория В)</a:t>
          </a:r>
          <a:endParaRPr lang="ru-RU" sz="1500" kern="1200" dirty="0"/>
        </a:p>
      </dsp:txBody>
      <dsp:txXfrm>
        <a:off x="3706606" y="2381339"/>
        <a:ext cx="3386524" cy="1187999"/>
      </dsp:txXfrm>
    </dsp:sp>
    <dsp:sp modelId="{4B72CBDA-787F-4A2F-9334-C97536C631AC}">
      <dsp:nvSpPr>
        <dsp:cNvPr id="0" name=""/>
        <dsp:cNvSpPr/>
      </dsp:nvSpPr>
      <dsp:spPr>
        <a:xfrm>
          <a:off x="3726913" y="2326854"/>
          <a:ext cx="3386524" cy="12401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Категория В: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Граждане иностранных государств и граждане РФ, находящиеся на территории иностранных государств</a:t>
          </a:r>
          <a:endParaRPr lang="ru-RU" sz="1500" kern="1200" dirty="0"/>
        </a:p>
      </dsp:txBody>
      <dsp:txXfrm>
        <a:off x="3726913" y="2326854"/>
        <a:ext cx="3386524" cy="1240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6400" cy="497047"/>
          </a:xfrm>
          <a:prstGeom prst="rect">
            <a:avLst/>
          </a:prstGeom>
        </p:spPr>
        <p:txBody>
          <a:bodyPr vert="horz" lIns="91107" tIns="45552" rIns="91107" bIns="455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4"/>
            <a:ext cx="2946400" cy="497047"/>
          </a:xfrm>
          <a:prstGeom prst="rect">
            <a:avLst/>
          </a:prstGeom>
        </p:spPr>
        <p:txBody>
          <a:bodyPr vert="horz" lIns="91107" tIns="45552" rIns="91107" bIns="45552" rtlCol="0"/>
          <a:lstStyle>
            <a:lvl1pPr algn="r">
              <a:defRPr sz="1200"/>
            </a:lvl1pPr>
          </a:lstStyle>
          <a:p>
            <a:fld id="{2605E9C9-BF4F-445F-B426-6A58F2CCE6AA}" type="datetimeFigureOut">
              <a:rPr lang="ru-RU" smtClean="0"/>
              <a:pPr/>
              <a:t>06.06.2023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9597"/>
            <a:ext cx="2946400" cy="497047"/>
          </a:xfrm>
          <a:prstGeom prst="rect">
            <a:avLst/>
          </a:prstGeom>
        </p:spPr>
        <p:txBody>
          <a:bodyPr vert="horz" lIns="91107" tIns="45552" rIns="91107" bIns="455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597"/>
            <a:ext cx="2946400" cy="497047"/>
          </a:xfrm>
          <a:prstGeom prst="rect">
            <a:avLst/>
          </a:prstGeom>
        </p:spPr>
        <p:txBody>
          <a:bodyPr vert="horz" lIns="91107" tIns="45552" rIns="91107" bIns="45552" rtlCol="0" anchor="b"/>
          <a:lstStyle>
            <a:lvl1pPr algn="r">
              <a:defRPr sz="1200"/>
            </a:lvl1pPr>
          </a:lstStyle>
          <a:p>
            <a:fld id="{5A5B5D68-5385-4FF4-A1DB-6C31B3023DB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10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4957" cy="496888"/>
          </a:xfrm>
          <a:prstGeom prst="rect">
            <a:avLst/>
          </a:prstGeom>
        </p:spPr>
        <p:txBody>
          <a:bodyPr vert="horz" lIns="91107" tIns="45552" rIns="91107" bIns="455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4" y="3"/>
            <a:ext cx="2944957" cy="496888"/>
          </a:xfrm>
          <a:prstGeom prst="rect">
            <a:avLst/>
          </a:prstGeom>
        </p:spPr>
        <p:txBody>
          <a:bodyPr vert="horz" lIns="91107" tIns="45552" rIns="91107" bIns="45552" rtlCol="0"/>
          <a:lstStyle>
            <a:lvl1pPr algn="r">
              <a:defRPr sz="1200"/>
            </a:lvl1pPr>
          </a:lstStyle>
          <a:p>
            <a:fld id="{A2F85F24-D8EF-44F2-8FA3-CC7A57E93500}" type="datetimeFigureOut">
              <a:rPr lang="ru-RU" smtClean="0"/>
              <a:pPr/>
              <a:t>06.06.2023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2" rIns="91107" bIns="45552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8" y="4716470"/>
            <a:ext cx="5438464" cy="4467224"/>
          </a:xfrm>
          <a:prstGeom prst="rect">
            <a:avLst/>
          </a:prstGeom>
        </p:spPr>
        <p:txBody>
          <a:bodyPr vert="horz" lIns="91107" tIns="45552" rIns="91107" bIns="455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4" y="9429756"/>
            <a:ext cx="2944957" cy="496888"/>
          </a:xfrm>
          <a:prstGeom prst="rect">
            <a:avLst/>
          </a:prstGeom>
        </p:spPr>
        <p:txBody>
          <a:bodyPr vert="horz" lIns="91107" tIns="45552" rIns="91107" bIns="45552" rtlCol="0" anchor="b"/>
          <a:lstStyle>
            <a:lvl1pPr algn="r">
              <a:defRPr sz="1200"/>
            </a:lvl1pPr>
          </a:lstStyle>
          <a:p>
            <a:fld id="{569EA18B-28C4-4952-A3F7-FBC7EA2182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5021-D419-4271-AFB1-67C87C2C44F3}" type="slidenum">
              <a:rPr lang="ru-RU" smtClean="0">
                <a:solidFill>
                  <a:prstClr val="black"/>
                </a:solidFill>
              </a:rPr>
              <a:pPr/>
              <a:t>0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" y="668338"/>
            <a:ext cx="7105650" cy="49212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7" y="5784856"/>
            <a:ext cx="5873751" cy="3629025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1196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998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97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30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D5021-D419-4271-AFB1-67C87C2C44F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" y="668338"/>
            <a:ext cx="7105650" cy="49212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7" y="5784856"/>
            <a:ext cx="5873751" cy="3629025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527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196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10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179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47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489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58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EA18B-28C4-4952-A3F7-FBC7EA21826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2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Relationship Id="rId4" Type="http://schemas.openxmlformats.org/officeDocument/2006/relationships/hyperlink" Target="http://www.rosatom.ru/" TargetMode="Externa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www.rosatom.ru/" TargetMode="Externa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Relationship Id="rId4" Type="http://schemas.openxmlformats.org/officeDocument/2006/relationships/hyperlink" Target="http://www.rosatom.ru/" TargetMode="Externa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Relationship Id="rId4" Type="http://schemas.openxmlformats.org/officeDocument/2006/relationships/hyperlink" Target="http://www.rosatom.ru/" TargetMode="Externa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6.png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6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6.xml"/><Relationship Id="rId4" Type="http://schemas.openxmlformats.org/officeDocument/2006/relationships/hyperlink" Target="http://www.rosatom.ru/" TargetMode="Externa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Relationship Id="rId4" Type="http://schemas.openxmlformats.org/officeDocument/2006/relationships/hyperlink" Target="http://www.rosatom.ru/" TargetMode="Externa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7.xml"/><Relationship Id="rId4" Type="http://schemas.openxmlformats.org/officeDocument/2006/relationships/hyperlink" Target="http://www.rosatom.ru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6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9.xml"/><Relationship Id="rId4" Type="http://schemas.openxmlformats.org/officeDocument/2006/relationships/hyperlink" Target="http://www.rosatom.ru/" TargetMode="Externa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0.xml"/><Relationship Id="rId4" Type="http://schemas.openxmlformats.org/officeDocument/2006/relationships/hyperlink" Target="http://www.rosatom.ru/" TargetMode="Externa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Relationship Id="rId4" Type="http://schemas.openxmlformats.org/officeDocument/2006/relationships/hyperlink" Target="http://www.rosatom.ru/" TargetMode="Externa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2.xml"/><Relationship Id="rId4" Type="http://schemas.openxmlformats.org/officeDocument/2006/relationships/hyperlink" Target="http://www.rosatom.ru/" TargetMode="Externa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rosatom.ru/" TargetMode="Externa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3.xml"/><Relationship Id="rId4" Type="http://schemas.openxmlformats.org/officeDocument/2006/relationships/hyperlink" Target="http://www.rosatom.ru/" TargetMode="Externa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atom.ru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www.rosatom.ru/" TargetMode="Externa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www.rosatom.ru/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www.rosatom.r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Relationship Id="rId4" Type="http://schemas.openxmlformats.org/officeDocument/2006/relationships/hyperlink" Target="http://www.rosatom.ru/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9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4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1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4B04B-77B7-4CE3-9203-563943B340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5059F-E83D-4782-B9DB-86A8643D9F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89451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C453-0863-447C-8F78-66E13A9B8A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A1C01-6EB6-4007-AE41-773C3AF182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8F2D8-E9D6-4EC4-9D9A-112D79DF8A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E6663-6829-4322-A8D9-2FE49F49D59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C30A2-4C9A-4167-AF6C-6DFA1CEED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BD02E-1474-4BB9-B03A-22D10D711A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E1A9-4E58-46AF-B7CE-80E5C7B87C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3F7D4-46A7-41B4-9BDE-E8D4347EFF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14CE-0EB1-4947-AB16-CF746B89C3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DECAC-FDF4-460A-9638-4214BBD68F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0644-73EE-40AD-89BF-F961B1B5D05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7715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3" y="511175"/>
            <a:ext cx="1508257" cy="1231900"/>
          </a:xfrm>
          <a:prstGeom prst="rect">
            <a:avLst/>
          </a:prstGeom>
          <a:noFill/>
        </p:spPr>
      </p:pic>
      <p:sp>
        <p:nvSpPr>
          <p:cNvPr id="17715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4F92C-EFB3-49D3-A993-0AFC24923A7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1E828F-2D2D-43BB-933F-32440C7598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8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7CB2D4-D368-41A8-A81D-C9A903F60E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84880-D6BB-491C-9FEF-E4E09863FA7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97FC1-87D6-4A06-B9C3-73C9E507F38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3396E-4332-484C-B06F-F263ACF0C32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AA30A-059E-4CC9-BEA5-EC992BEF80D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7101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6" y="511175"/>
            <a:ext cx="1508257" cy="1231900"/>
          </a:xfrm>
          <a:prstGeom prst="rect">
            <a:avLst/>
          </a:prstGeom>
          <a:noFill/>
        </p:spPr>
      </p:pic>
      <p:sp>
        <p:nvSpPr>
          <p:cNvPr id="17101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A455E8-040B-4B33-8169-CF4CB11ADBD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93557C-EEE1-4C33-8286-D987B7399D4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2E5A0-2879-42DB-B044-2EA8929CE0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8125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2" y="511175"/>
            <a:ext cx="1508257" cy="1231900"/>
          </a:xfrm>
          <a:prstGeom prst="rect">
            <a:avLst/>
          </a:prstGeom>
          <a:noFill/>
        </p:spPr>
      </p:pic>
      <p:sp>
        <p:nvSpPr>
          <p:cNvPr id="18125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B90CA-7890-4600-B9BB-16F0411AFC3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9C835-C936-4DDF-BFA0-4AC389C836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7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6506D-B480-4A1C-BC02-A4F863678FF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262F1-690A-48F9-AACB-B33393987F2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2F71-A375-43BD-9CB2-753E1FE61D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9A34C-69DC-4C84-AA27-0500FC25BCA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F6074-9FCD-4353-80F2-44618EC73DD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7DB9F-C9B2-45F6-8E33-9911337D1B7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9DBA1-11EF-4171-86B8-4CD94385D62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5726B-6F3D-4C40-AF0B-99AFB4E912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5059F-E83D-4782-B9DB-86A8643D9F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85348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1" y="511175"/>
            <a:ext cx="1508257" cy="1231900"/>
          </a:xfrm>
          <a:prstGeom prst="rect">
            <a:avLst/>
          </a:prstGeom>
          <a:noFill/>
        </p:spPr>
      </p:pic>
      <p:sp>
        <p:nvSpPr>
          <p:cNvPr id="185349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450C0C-898B-453E-B559-AB8532132D8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6D3E52-CC74-40AA-BF58-E1E8BD21EE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6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71B62E-E9CE-4E73-9822-EBF81CE829F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E0C0FD-2A9C-421C-BEE6-A5EA6912165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82A291-864F-4459-92C0-25651A6915D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1A40E-4F36-46EE-B058-360714EF130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3CBCC-2D86-4FC6-8B77-388FD3547E2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11AE8-2306-4883-AC89-B849EACDEDE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424F4-9A22-4C71-AA2F-4600836373E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B85DF8-0047-4435-94C3-CD09F8443B3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F894E-EAE0-4C5B-981C-7DC136455C9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89451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21" y="511175"/>
            <a:ext cx="150825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C453-0863-447C-8F78-66E13A9B8A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A1C01-6EB6-4007-AE41-773C3AF182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6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8F2D8-E9D6-4EC4-9D9A-112D79DF8A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E6663-6829-4322-A8D9-2FE49F49D59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1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8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3AB7F2-ABEC-4A43-ABEE-E20AE4B35CB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C30A2-4C9A-4167-AF6C-6DFA1CEED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BD02E-1474-4BB9-B03A-22D10D711A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E1A9-4E58-46AF-B7CE-80E5C7B87C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3F7D4-46A7-41B4-9BDE-E8D4347EFF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DECAC-FDF4-460A-9638-4214BBD68F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0644-73EE-40AD-89BF-F961B1B5D05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89451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21" y="511175"/>
            <a:ext cx="150825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C453-0863-447C-8F78-66E13A9B8A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A1C01-6EB6-4007-AE41-773C3AF182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6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8F2D8-E9D6-4EC4-9D9A-112D79DF8A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360110-49B1-4D73-85C4-4E044C56683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E6663-6829-4322-A8D9-2FE49F49D59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C30A2-4C9A-4167-AF6C-6DFA1CEED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BD02E-1474-4BB9-B03A-22D10D711A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E1A9-4E58-46AF-B7CE-80E5C7B87C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3F7D4-46A7-41B4-9BDE-E8D4347EFF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DECAC-FDF4-460A-9638-4214BBD68F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0644-73EE-40AD-89BF-F961B1B5D05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7101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8" y="511175"/>
            <a:ext cx="1508257" cy="1231900"/>
          </a:xfrm>
          <a:prstGeom prst="rect">
            <a:avLst/>
          </a:prstGeom>
          <a:noFill/>
        </p:spPr>
      </p:pic>
      <p:sp>
        <p:nvSpPr>
          <p:cNvPr id="17101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521" y="2455863"/>
            <a:ext cx="8396390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1776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9" y="511175"/>
            <a:ext cx="1508257" cy="1231900"/>
          </a:xfrm>
          <a:prstGeom prst="rect">
            <a:avLst/>
          </a:prstGeom>
          <a:noFill/>
        </p:spPr>
      </p:pic>
      <p:sp>
        <p:nvSpPr>
          <p:cNvPr id="11776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34DA5B-C7CB-4593-B5A2-31F6D140137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0426FF-39DE-4590-A802-412818B5358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30566E-B398-43A5-A181-5BE7A6BB81B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4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11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B63E50-DD03-4E39-A605-774CF90A9CB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EEAE41-4BBA-4741-97B9-4CAB35A2799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0FE80E-33CE-456C-ADC1-1BFA9E4BAF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664B7-DB40-4F90-A7B4-CB63B1C4FAA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C246-3DCA-4F1C-9956-A8023AAC69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E9612-5A8A-49BD-A027-2BD10FDE365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4716F-FCE4-4347-868C-BED04F5677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4EA29-F218-4E31-8A11-DD89530CFC2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6691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5" y="511175"/>
            <a:ext cx="1508257" cy="1231900"/>
          </a:xfrm>
          <a:prstGeom prst="rect">
            <a:avLst/>
          </a:prstGeom>
          <a:noFill/>
        </p:spPr>
      </p:pic>
      <p:sp>
        <p:nvSpPr>
          <p:cNvPr id="16691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C1C0AF-3758-4473-8E4F-FA5B4DE2C9E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5C39E-A6B5-443F-B4ED-AB642B21A27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DED8A-D101-41EC-B044-CA67C8E22E2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86A737-871E-4A4D-AF0E-9FC55966631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25CAA-EF53-4C37-AA6C-DE063B56B2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4EF00-DF2E-4FE2-93B3-C91EFFC9750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64CF72-16ED-439D-974D-2D885F09E26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53B478-6F6E-4F53-964F-179E61061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4BE561-0E6A-4A07-A80C-0D3D8D8527B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081A2-9071-4133-8A12-3158ABC4948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99262-042E-4F35-98B3-34716FFA66E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712B62-4D56-458C-BC29-88D5B9C755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89451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25" y="511175"/>
            <a:ext cx="150825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C453-0863-447C-8F78-66E13A9B8A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A1C01-6EB6-4007-AE41-773C3AF182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8F2D8-E9D6-4EC4-9D9A-112D79DF8A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E6663-6829-4322-A8D9-2FE49F49D59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C30A2-4C9A-4167-AF6C-6DFA1CEED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BD02E-1474-4BB9-B03A-22D10D711A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E1A9-4E58-46AF-B7CE-80E5C7B87C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3F7D4-46A7-41B4-9BDE-E8D4347EFF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DECAC-FDF4-460A-9638-4214BBD68F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215AE-2F85-4B78-8938-DAEFB54B57B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859F3A-0038-4E4F-9CF8-CEC8AEFFF5E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0644-73EE-40AD-89BF-F961B1B5D05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8125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3" y="511175"/>
            <a:ext cx="1508257" cy="1231900"/>
          </a:xfrm>
          <a:prstGeom prst="rect">
            <a:avLst/>
          </a:prstGeom>
          <a:noFill/>
        </p:spPr>
      </p:pic>
      <p:sp>
        <p:nvSpPr>
          <p:cNvPr id="18125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B90CA-7890-4600-B9BB-16F0411AFC3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9C835-C936-4DDF-BFA0-4AC389C836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8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6506D-B480-4A1C-BC02-A4F863678FF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262F1-690A-48F9-AACB-B33393987F2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2F71-A375-43BD-9CB2-753E1FE61D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9A34C-69DC-4C84-AA27-0500FC25BCA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7DB9F-C9B2-45F6-8E33-9911337D1B7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9DBA1-11EF-4171-86B8-4CD94385D62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24CF60-C399-4916-873F-180CAD4832E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5726B-6F3D-4C40-AF0B-99AFB4E912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5059F-E83D-4782-B9DB-86A8643D9F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73060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5" y="511175"/>
            <a:ext cx="1508257" cy="1231900"/>
          </a:xfrm>
          <a:prstGeom prst="rect">
            <a:avLst/>
          </a:prstGeom>
          <a:noFill/>
        </p:spPr>
      </p:pic>
      <p:sp>
        <p:nvSpPr>
          <p:cNvPr id="17306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632566-BA96-4C81-A6A5-DB6995C0DAB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B0FAB6-D499-4FF0-AB14-2C30D727657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0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7AA2C-CAE0-4562-BB7B-06FE4398E8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A2C73-CA6F-4579-9782-8AEC9F80305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ECACAF-D042-4AFC-8674-1A59074C70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251007-045C-41DC-8F58-C25ED2DAAE4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6C6B21-1FF2-489C-85A9-71A142DEF5E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9B393-07E4-4323-BEEA-BF7FE27E0DE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6DB351-CDF7-4752-B720-3A7855C9014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9FD86-AD73-45BE-A20A-D1A1DDE6C8B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E8AF2-50BF-41B3-8993-83DBF7594E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7715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  <p:sp>
        <p:nvSpPr>
          <p:cNvPr id="17715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4F92C-EFB3-49D3-A993-0AFC24923A7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1E828F-2D2D-43BB-933F-32440C7598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7CB2D4-D368-41A8-A81D-C9A903F60E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84880-D6BB-491C-9FEF-E4E09863FA7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97FC1-87D6-4A06-B9C3-73C9E507F38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3396E-4332-484C-B06F-F263ACF0C32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7101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6" y="511175"/>
            <a:ext cx="1508257" cy="1231900"/>
          </a:xfrm>
          <a:prstGeom prst="rect">
            <a:avLst/>
          </a:prstGeom>
          <a:noFill/>
        </p:spPr>
      </p:pic>
      <p:sp>
        <p:nvSpPr>
          <p:cNvPr id="17101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AA30A-059E-4CC9-BEA5-EC992BEF80D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A455E8-040B-4B33-8169-CF4CB11ADBD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93557C-EEE1-4C33-8286-D987B7399D4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2E5A0-2879-42DB-B044-2EA8929CE0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8125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3" y="511175"/>
            <a:ext cx="1508257" cy="1231900"/>
          </a:xfrm>
          <a:prstGeom prst="rect">
            <a:avLst/>
          </a:prstGeom>
          <a:noFill/>
        </p:spPr>
      </p:pic>
      <p:sp>
        <p:nvSpPr>
          <p:cNvPr id="18125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B90CA-7890-4600-B9BB-16F0411AFC3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9C835-C936-4DDF-BFA0-4AC389C836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8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6506D-B480-4A1C-BC02-A4F863678FF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262F1-690A-48F9-AACB-B33393987F2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2F71-A375-43BD-9CB2-753E1FE61D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521" y="2455863"/>
            <a:ext cx="8396390" cy="2139950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1776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8" y="511175"/>
            <a:ext cx="1508257" cy="1231900"/>
          </a:xfrm>
          <a:prstGeom prst="rect">
            <a:avLst/>
          </a:prstGeom>
          <a:noFill/>
        </p:spPr>
      </p:pic>
      <p:sp>
        <p:nvSpPr>
          <p:cNvPr id="117765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split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9A34C-69DC-4C84-AA27-0500FC25BCA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7DB9F-C9B2-45F6-8E33-9911337D1B7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9DBA1-11EF-4171-86B8-4CD94385D62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5726B-6F3D-4C40-AF0B-99AFB4E912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5059F-E83D-4782-B9DB-86A8643D9F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85348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1" y="511175"/>
            <a:ext cx="1508257" cy="1231900"/>
          </a:xfrm>
          <a:prstGeom prst="rect">
            <a:avLst/>
          </a:prstGeom>
          <a:noFill/>
        </p:spPr>
      </p:pic>
      <p:sp>
        <p:nvSpPr>
          <p:cNvPr id="185349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450C0C-898B-453E-B559-AB8532132D8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6D3E52-CC74-40AA-BF58-E1E8BD21EE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6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71B62E-E9CE-4E73-9822-EBF81CE829F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E0C0FD-2A9C-421C-BEE6-A5EA6912165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34DA5B-C7CB-4593-B5A2-31F6D140137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82A291-864F-4459-92C0-25651A6915D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53CBCC-2D86-4FC6-8B77-388FD3547E2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D11AE8-2306-4883-AC89-B849EACDEDE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0424F4-9A22-4C71-AA2F-4600836373E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B85DF8-0047-4435-94C3-CD09F8443B3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DF894E-EAE0-4C5B-981C-7DC136455C9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E79E-BFC1-4104-9E69-5A48DD2636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4155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F564-2BA8-4667-A666-BCECDF4FDF0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17925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409D-CBD0-4CB5-ABD7-3ED0358FFEC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26610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6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3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43F5D-8245-475C-A38D-D84C0B427EB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500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30566E-B398-43A5-A181-5BE7A6BB81B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48AD-0E5B-456B-988B-5E97EF6293B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946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2AF-5012-4158-B12B-53605076309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23884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146C-4AD4-46E8-9934-88015BCC60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94127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F010-7BD1-425C-9364-33251E26184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6022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0D5BA-D780-4D88-82E3-60A0CA0CA4F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5603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2F9E6-5542-40B3-9ED4-F985C890601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793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24B7-80B1-4C64-9D55-0B3CAA97CB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75300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336F-C57F-4DE3-92D1-D5A199B567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1102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2999-FF58-4FA9-83B1-903196154D7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51692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B6E1-CF61-4A5B-8F22-D9E19CE4DD2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455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3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9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CB63E50-DD03-4E39-A605-774CF90A9CB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5AB1C-4F1F-4F62-ABBC-C0E2F684A6B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9664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7336-90B7-4CF7-9DA0-45E494D6AD1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7242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5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2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AC4CD-31FD-4582-96E5-CE25530FF3C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80728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5A12-6F7A-4968-BB9A-E63B38D5FCD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54959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C77BB-C700-4740-BB7C-06003617E4A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69037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A6AF-D280-4F76-909C-FFA1AA1DC9F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53515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DF0E9-4504-49C2-A7D6-5E213109331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13968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DDC1-7E32-4B30-BB50-7A2328816DF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53219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F2EE7-65A1-490B-AC47-13316A794C6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7544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5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D344-5D6A-4CC7-BC34-08FC63FA509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75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EEAE41-4BBA-4741-97B9-4CAB35A2799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39" y="0"/>
            <a:ext cx="8268758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39" y="1125538"/>
            <a:ext cx="9126934" cy="51482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95DE-224E-498B-B979-31E355B7BD1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8375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03831624"/>
      </p:ext>
    </p:extLst>
  </p:cSld>
  <p:clrMapOvr>
    <a:masterClrMapping/>
  </p:clrMapOvr>
  <p:transition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85E7-5695-4CCA-9D5A-0DD4393F8476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83707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ACDC8-5CD7-4857-A08B-971B3037A7A8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6512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A24C5-7DA1-4E11-824A-31C4C54E5E1F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73243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3E5FC-0E7C-415A-ABD3-6A9B51C6549F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72836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D146-385A-4FAC-BAA8-B68B289E28FB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25766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59A1-A196-45E5-B697-B5C2C8093AC4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764589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E77D-97E0-452A-BCDA-9F993D0BAF14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87629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CE4D2-2DB9-4CC1-B799-B521249C2187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310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0FE80E-33CE-456C-ADC1-1BFA9E4BAFD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7FDC-F37E-4953-B884-9D9417670EFD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5415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1159-0CBA-43DE-8142-324B97821D4E}" type="slidenum">
              <a:rPr lang="ru-RU">
                <a:solidFill>
                  <a:srgbClr val="045FA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38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0C8A-066A-4779-84FC-1FE882EA01C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664B7-DB40-4F90-A7B4-CB63B1C4FAA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C246-3DCA-4F1C-9956-A8023AAC69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E9612-5A8A-49BD-A027-2BD10FDE365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4716F-FCE4-4347-868C-BED04F56779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4EA29-F218-4E31-8A11-DD89530CFC2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89451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29" y="511175"/>
            <a:ext cx="150825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C453-0863-447C-8F78-66E13A9B8A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A1C01-6EB6-4007-AE41-773C3AF182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4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8F2D8-E9D6-4EC4-9D9A-112D79DF8A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E6663-6829-4322-A8D9-2FE49F49D59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B8BDC-9F09-4D8B-B419-94ECDEEBC9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C30A2-4C9A-4167-AF6C-6DFA1CEED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BD02E-1474-4BB9-B03A-22D10D711A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E1A9-4E58-46AF-B7CE-80E5C7B87C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3F7D4-46A7-41B4-9BDE-E8D4347EFF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DECAC-FDF4-460A-9638-4214BBD68F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0644-73EE-40AD-89BF-F961B1B5D05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>
            <a:hlinkClick r:id="rId3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89451" name="navigation8" descr="ujkm,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3AC453-0863-447C-8F78-66E13A9B8A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A1C01-6EB6-4007-AE41-773C3AF1824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48F2D8-E9D6-4EC4-9D9A-112D79DF8A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7F78C-D674-464E-8723-FE498E30867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CE6663-6829-4322-A8D9-2FE49F49D59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6C30A2-4C9A-4167-AF6C-6DFA1CEED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0BD02E-1474-4BB9-B03A-22D10D711AD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7E1A9-4E58-46AF-B7CE-80E5C7B87C7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3F7D4-46A7-41B4-9BDE-E8D4347EFFD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DECAC-FDF4-460A-9638-4214BBD68F0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FB0644-73EE-40AD-89BF-F961B1B5D05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6691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  <p:sp>
        <p:nvSpPr>
          <p:cNvPr id="16691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A5C39E-A6B5-443F-B4ED-AB642B21A27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DED8A-D101-41EC-B044-CA67C8E22E2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BBE36-4944-4FC4-97DC-23506B98A81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86A737-871E-4A4D-AF0E-9FC55966631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25CAA-EF53-4C37-AA6C-DE063B56B2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04EF00-DF2E-4FE2-93B3-C91EFFC9750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64CF72-16ED-439D-974D-2D885F09E26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53B478-6F6E-4F53-964F-179E610615E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4BE561-0E6A-4A07-A80C-0D3D8D8527B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D081A2-9071-4133-8A12-3158ABC4948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399262-042E-4F35-98B3-34716FFA66E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73060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  <p:sp>
        <p:nvSpPr>
          <p:cNvPr id="173061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632566-BA96-4C81-A6A5-DB6995C0DABE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B659B-A09B-49A8-A879-BAC38B42718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B0FAB6-D499-4FF0-AB14-2C30D727657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7AA2C-CAE0-4562-BB7B-06FE4398E8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4A2C73-CA6F-4579-9782-8AEC9F80305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ECACAF-D042-4AFC-8674-1A59074C701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251007-045C-41DC-8F58-C25ED2DAAE4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6C6B21-1FF2-489C-85A9-71A142DEF5E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6DB351-CDF7-4752-B720-3A7855C9014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9FD86-AD73-45BE-A20A-D1A1DDE6C8B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5E8AF2-50BF-41B3-8993-83DBF7594ED9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77156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  <p:sp>
        <p:nvSpPr>
          <p:cNvPr id="177157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187D-0E51-420A-9877-C57CB1B0564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4F92C-EFB3-49D3-A993-0AFC24923A7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1E828F-2D2D-43BB-933F-32440C7598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7CB2D4-D368-41A8-A81D-C9A903F60E7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984880-D6BB-491C-9FEF-E4E09863FA7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97FC1-87D6-4A06-B9C3-73C9E507F38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F3396E-4332-484C-B06F-F263ACF0C324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AA30A-059E-4CC9-BEA5-EC992BEF80D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A455E8-040B-4B33-8169-CF4CB11ADBD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93557C-EEE1-4C33-8286-D987B7399D4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72E5A0-2879-42DB-B044-2EA8929CE0C7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B5B8-D6F2-4FEC-8860-8DCC48275C1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62124" y="4652963"/>
            <a:ext cx="8366786" cy="360362"/>
          </a:xfrm>
        </p:spPr>
        <p:txBody>
          <a:bodyPr anchor="ctr"/>
          <a:lstStyle>
            <a:lvl1pPr marL="0" indent="0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62124" y="2455863"/>
            <a:ext cx="8366786" cy="2139950"/>
          </a:xfrm>
        </p:spPr>
        <p:txBody>
          <a:bodyPr/>
          <a:lstStyle>
            <a:lvl1pPr>
              <a:lnSpc>
                <a:spcPct val="120000"/>
              </a:lnSpc>
              <a:defRPr sz="3400"/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81252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24" y="511175"/>
            <a:ext cx="1508257" cy="1231900"/>
          </a:xfrm>
          <a:prstGeom prst="rect">
            <a:avLst/>
          </a:prstGeom>
          <a:noFill/>
        </p:spPr>
      </p:pic>
      <p:sp>
        <p:nvSpPr>
          <p:cNvPr id="181253" name="Text Box 5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63839" y="5554664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B90CA-7890-4600-B9BB-16F0411AFC3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9C835-C936-4DDF-BFA0-4AC389C836E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96506D-B480-4A1C-BC02-A4F863678FF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D262F1-690A-48F9-AACB-B33393987F28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02F71-A375-43BD-9CB2-753E1FE61D9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79A34C-69DC-4C84-AA27-0500FC25BCA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6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E7DB9F-C9B2-45F6-8E33-9911337D1B7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A9DBA1-11EF-4171-86B8-4CD94385D62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65726B-6F3D-4C40-AF0B-99AFB4E912E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hyperlink" Target="http://www.rosatom.ru/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hyperlink" Target="http://www.rosatom.ru/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hyperlink" Target="http://www.rosatom.ru/" TargetMode="Externa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hyperlink" Target="http://www.rosatom.ru/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hyperlink" Target="http://www.ros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hyperlink" Target="http://www.rosatom.ru/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hyperlink" Target="http://www.rosatom.ru/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hyperlink" Target="http://www.rosatom.ru/" TargetMode="Externa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hyperlink" Target="http://www.rosatom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hyperlink" Target="http://www.rosatom.ru/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hyperlink" Target="http://www.rosatom.ru/" TargetMode="Externa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hyperlink" Target="http://www.rosatom.ru/" TargetMode="Externa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hyperlink" Target="http://www.rosatom.ru/" TargetMode="Externa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slideLayout" Target="../slideLayouts/slideLayout280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Relationship Id="rId14" Type="http://schemas.openxmlformats.org/officeDocument/2006/relationships/image" Target="../media/image7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11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hyperlink" Target="http://www.rosatom.ru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hyperlink" Target="http://www.rosatom.ru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hyperlink" Target="http://www.rosatom.ru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hyperlink" Target="http://www.rosatom.ru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hyperlink" Target="http://www.rosatom.ru/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hyperlink" Target="http://www.rosatom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4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D2C329-1054-4219-8D5B-3E2F2F0AE935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Text Box 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44CA0-64F8-4D05-A906-EA97A5C97B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57BE3-A19D-4BD8-95A9-00312C2B35EC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8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33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8D71E-A224-450C-830B-F0BD0C7B0341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7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7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0229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4D70B-682B-4FD9-AFDD-9FE7E2D5F615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6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6" y="77801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25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26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027073" y="1022350"/>
            <a:ext cx="311283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1</a:t>
            </a:r>
          </a:p>
        </p:txBody>
      </p:sp>
      <p:sp>
        <p:nvSpPr>
          <p:cNvPr id="184327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381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2</a:t>
            </a:r>
          </a:p>
        </p:txBody>
      </p:sp>
      <p:sp>
        <p:nvSpPr>
          <p:cNvPr id="184328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3</a:t>
            </a:r>
          </a:p>
        </p:txBody>
      </p:sp>
      <p:sp>
        <p:nvSpPr>
          <p:cNvPr id="184329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2636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4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30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5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31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6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6" y="77801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44CA0-64F8-4D05-A906-EA97A5C97B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6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6" y="77801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Text Box 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44CA0-64F8-4D05-A906-EA97A5C97B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6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7346" y="6469090"/>
            <a:ext cx="194336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52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E70EB-FF0A-4014-938E-01B50EDCDF45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6742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13470" y="6469090"/>
            <a:ext cx="194336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16743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19585" y="6469090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3</a:t>
            </a:r>
          </a:p>
        </p:txBody>
      </p:sp>
      <p:sp>
        <p:nvSpPr>
          <p:cNvPr id="116744" name="navigation8"/>
          <p:cNvSpPr>
            <a:spLocks noChangeShapeType="1"/>
          </p:cNvSpPr>
          <p:nvPr/>
        </p:nvSpPr>
        <p:spPr bwMode="auto">
          <a:xfrm>
            <a:off x="756709" y="6469090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45" name="navigation7"/>
          <p:cNvSpPr>
            <a:spLocks noChangeShapeType="1"/>
          </p:cNvSpPr>
          <p:nvPr/>
        </p:nvSpPr>
        <p:spPr bwMode="auto">
          <a:xfrm>
            <a:off x="1062831" y="6469090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46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425708" y="6469090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16747" name="navigation6">
            <a:hlinkClick r:id="" action="ppaction://noaction"/>
          </p:cNvPr>
          <p:cNvSpPr>
            <a:spLocks noChangeShapeType="1"/>
          </p:cNvSpPr>
          <p:nvPr/>
        </p:nvSpPr>
        <p:spPr bwMode="auto">
          <a:xfrm>
            <a:off x="1368954" y="6469090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48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1831" y="6469090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>
            <a:off x="1675077" y="6469090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50" name="Rectangl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37954" y="6469090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1981200" y="6469090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pic>
        <p:nvPicPr>
          <p:cNvPr id="116752" name="Picture 16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0D55D-6BCB-41A7-8708-C4473D775E7B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0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50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89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50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Text Box 3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44CA0-64F8-4D05-A906-EA97A5C97B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0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8D71E-A224-450C-830B-F0BD0C7B0341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8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022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4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CB5598-7F55-4050-BFA3-8FCE61A6BC7D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69989" name="navigation8" descr="ujkm,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1926D-1C75-4AB3-BE5D-8C7E0D8D1CA5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0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50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037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57BE3-A19D-4BD8-95A9-00312C2B35EC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3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8D71E-A224-450C-830B-F0BD0C7B0341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8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022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8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F4D70B-682B-4FD9-AFDD-9FE7E2D5F615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6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6" y="77801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25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26" name="navigation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027073" y="1022350"/>
            <a:ext cx="311283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1</a:t>
            </a:r>
          </a:p>
        </p:txBody>
      </p:sp>
      <p:sp>
        <p:nvSpPr>
          <p:cNvPr id="184327" name="navigation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381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2</a:t>
            </a:r>
          </a:p>
        </p:txBody>
      </p:sp>
      <p:sp>
        <p:nvSpPr>
          <p:cNvPr id="184328" name="navigation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3</a:t>
            </a:r>
          </a:p>
        </p:txBody>
      </p:sp>
      <p:sp>
        <p:nvSpPr>
          <p:cNvPr id="184329" name="navigation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2636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4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30" name="navigation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5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4331" name="navigation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6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3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FontTx/>
              <a:buNone/>
              <a:defRPr sz="2200" b="1">
                <a:solidFill>
                  <a:schemeClr val="hlink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defRPr/>
            </a:pPr>
            <a:fld id="{1C587B52-5E22-4EFA-8BCD-7D3467DA6868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Picture 6" descr="ujkm,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57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3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A52629-2249-4A8D-9F8D-BA1B9D6CAB7A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077" name="navigation8" descr="ujkm,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20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FA842-DC09-423B-85E8-D17678268529}" type="slidenum">
              <a:rPr lang="ru-RU">
                <a:solidFill>
                  <a:srgbClr val="045FA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45FA3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6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507346" y="6469088"/>
            <a:ext cx="194336" cy="179387"/>
          </a:xfrm>
          <a:prstGeom prst="rect">
            <a:avLst/>
          </a:prstGeom>
          <a:solidFill>
            <a:schemeClr val="hlink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50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E70EB-FF0A-4014-938E-01B50EDCDF45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16742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13470" y="6469088"/>
            <a:ext cx="194336" cy="1793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2</a:t>
            </a:r>
          </a:p>
        </p:txBody>
      </p:sp>
      <p:sp>
        <p:nvSpPr>
          <p:cNvPr id="116743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119585" y="6469088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3</a:t>
            </a:r>
          </a:p>
        </p:txBody>
      </p:sp>
      <p:sp>
        <p:nvSpPr>
          <p:cNvPr id="116744" name="navigation8"/>
          <p:cNvSpPr>
            <a:spLocks noChangeShapeType="1"/>
          </p:cNvSpPr>
          <p:nvPr userDrawn="1"/>
        </p:nvSpPr>
        <p:spPr bwMode="auto">
          <a:xfrm>
            <a:off x="756709" y="6469088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45" name="navigation7"/>
          <p:cNvSpPr>
            <a:spLocks noChangeShapeType="1"/>
          </p:cNvSpPr>
          <p:nvPr userDrawn="1"/>
        </p:nvSpPr>
        <p:spPr bwMode="auto">
          <a:xfrm>
            <a:off x="1062831" y="6469088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46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425708" y="6469088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4</a:t>
            </a:r>
          </a:p>
        </p:txBody>
      </p:sp>
      <p:sp>
        <p:nvSpPr>
          <p:cNvPr id="116747" name="navigation6">
            <a:hlinkClick r:id="" action="ppaction://noaction"/>
          </p:cNvPr>
          <p:cNvSpPr>
            <a:spLocks noChangeShapeType="1"/>
          </p:cNvSpPr>
          <p:nvPr userDrawn="1"/>
        </p:nvSpPr>
        <p:spPr bwMode="auto">
          <a:xfrm>
            <a:off x="1368954" y="6469088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48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1731831" y="6469088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5</a:t>
            </a:r>
          </a:p>
        </p:txBody>
      </p:sp>
      <p:sp>
        <p:nvSpPr>
          <p:cNvPr id="116749" name="Line 13"/>
          <p:cNvSpPr>
            <a:spLocks noChangeShapeType="1"/>
          </p:cNvSpPr>
          <p:nvPr userDrawn="1"/>
        </p:nvSpPr>
        <p:spPr bwMode="auto">
          <a:xfrm>
            <a:off x="1675077" y="6469088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116750" name="Rectangle 1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2037954" y="6469088"/>
            <a:ext cx="194336" cy="1793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14142"/>
                </a:solidFill>
              </a:rPr>
              <a:t>6</a:t>
            </a:r>
          </a:p>
        </p:txBody>
      </p:sp>
      <p:sp>
        <p:nvSpPr>
          <p:cNvPr id="116751" name="Line 15"/>
          <p:cNvSpPr>
            <a:spLocks noChangeShapeType="1"/>
          </p:cNvSpPr>
          <p:nvPr userDrawn="1"/>
        </p:nvSpPr>
        <p:spPr bwMode="auto">
          <a:xfrm>
            <a:off x="1981200" y="6469088"/>
            <a:ext cx="1720" cy="17938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14142"/>
              </a:solidFill>
            </a:endParaRPr>
          </a:p>
        </p:txBody>
      </p:sp>
      <p:pic>
        <p:nvPicPr>
          <p:cNvPr id="116752" name="Picture 16" descr="ujkm,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72911" y="106363"/>
            <a:ext cx="961363" cy="7858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fontAlgn="base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54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Text Box 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52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44CA0-64F8-4D05-A906-EA97A5C97B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54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8419" name="Text Box 3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</a:rPr>
              <a:t>www.rosatom.ru</a:t>
            </a:r>
            <a:endParaRPr lang="ru-RU" sz="1400" b="1" dirty="0">
              <a:solidFill>
                <a:srgbClr val="003274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144CA0-64F8-4D05-A906-EA97A5C97BB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0D55D-6BCB-41A7-8708-C4473D775E7B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5893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65894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027073" y="1022350"/>
            <a:ext cx="311283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1</a:t>
            </a:r>
          </a:p>
        </p:txBody>
      </p:sp>
      <p:sp>
        <p:nvSpPr>
          <p:cNvPr id="165895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38102" y="1022350"/>
            <a:ext cx="311282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165896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3</a:t>
            </a:r>
          </a:p>
        </p:txBody>
      </p:sp>
      <p:sp>
        <p:nvSpPr>
          <p:cNvPr id="165897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2636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4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65898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5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65899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6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1926D-1C75-4AB3-BE5D-8C7E0D8D1CA5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2037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57BE3-A19D-4BD8-95A9-00312C2B35EC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6133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44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E8D71E-A224-450C-830B-F0BD0C7B0341}" type="slidenum">
              <a:rPr lang="ru-RU">
                <a:solidFill>
                  <a:srgbClr val="003274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9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9" y="77802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0229" name="Text Box 5">
            <a:hlinkClick r:id="rId14"/>
          </p:cNvPr>
          <p:cNvSpPr txBox="1">
            <a:spLocks noChangeArrowheads="1"/>
          </p:cNvSpPr>
          <p:nvPr userDrawn="1"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3274"/>
                </a:solidFill>
                <a:cs typeface="Arial" charset="0"/>
              </a:rPr>
              <a:t>www.rosatom.ru</a:t>
            </a:r>
            <a:endParaRPr lang="ru-RU" sz="1400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0230" name="navigation1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027073" y="1022350"/>
            <a:ext cx="311283" cy="287338"/>
          </a:xfrm>
          <a:prstGeom prst="ellipse">
            <a:avLst/>
          </a:prstGeom>
          <a:solidFill>
            <a:srgbClr val="C1DCF1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1</a:t>
            </a:r>
          </a:p>
        </p:txBody>
      </p:sp>
      <p:sp>
        <p:nvSpPr>
          <p:cNvPr id="180231" name="navigation2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4381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2</a:t>
            </a:r>
          </a:p>
        </p:txBody>
      </p:sp>
      <p:sp>
        <p:nvSpPr>
          <p:cNvPr id="180232" name="navigation3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7850851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3274"/>
                </a:solidFill>
                <a:cs typeface="Arial" charset="0"/>
              </a:rPr>
              <a:t>3</a:t>
            </a:r>
          </a:p>
        </p:txBody>
      </p:sp>
      <p:sp>
        <p:nvSpPr>
          <p:cNvPr id="180233" name="navigation4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263602" y="1022350"/>
            <a:ext cx="311282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4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  <p:sp>
        <p:nvSpPr>
          <p:cNvPr id="180234" name="navigation5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8674629" y="1022350"/>
            <a:ext cx="311283" cy="287338"/>
          </a:xfrm>
          <a:prstGeom prst="ellipse">
            <a:avLst/>
          </a:prstGeom>
          <a:solidFill>
            <a:schemeClr val="hlink"/>
          </a:solidFill>
          <a:ln w="19050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5</a:t>
            </a:r>
            <a:endParaRPr lang="ru-RU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0235" name="navigation6">
            <a:hlinkClick r:id="" action="ppaction://noaction"/>
          </p:cNvPr>
          <p:cNvSpPr>
            <a:spLocks noChangeArrowheads="1"/>
          </p:cNvSpPr>
          <p:nvPr userDrawn="1"/>
        </p:nvSpPr>
        <p:spPr bwMode="auto">
          <a:xfrm>
            <a:off x="9087379" y="1022350"/>
            <a:ext cx="311283" cy="287338"/>
          </a:xfrm>
          <a:prstGeom prst="ellipse">
            <a:avLst/>
          </a:prstGeom>
          <a:solidFill>
            <a:srgbClr val="C1DCF1"/>
          </a:solidFill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274"/>
                </a:solidFill>
                <a:cs typeface="Arial" charset="0"/>
              </a:rPr>
              <a:t>6</a:t>
            </a:r>
            <a:endParaRPr lang="ru-RU" b="1" dirty="0">
              <a:solidFill>
                <a:srgbClr val="003274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osk.rosatom.com/" TargetMode="Externa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osk1c.rosatom.com/eosk/ru_RU/" TargetMode="External"/><Relationship Id="rId5" Type="http://schemas.openxmlformats.org/officeDocument/2006/relationships/image" Target="../media/image28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slide" Target="slide2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pport.rosatom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slide" Target="slide2.xml"/><Relationship Id="rId4" Type="http://schemas.openxmlformats.org/officeDocument/2006/relationships/image" Target="../media/image16.png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1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rosatom.ru/upload/docs/files/shablon_li.xlsx" TargetMode="External"/><Relationship Id="rId12" Type="http://schemas.openxmlformats.org/officeDocument/2006/relationships/oleObject" Target="../embeddings/oleObject2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png"/><Relationship Id="rId11" Type="http://schemas.openxmlformats.org/officeDocument/2006/relationships/image" Target="../media/image17.wmf"/><Relationship Id="rId5" Type="http://schemas.openxmlformats.org/officeDocument/2006/relationships/image" Target="../media/image5.jpe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jpeg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slide" Target="slide7.xml"/><Relationship Id="rId5" Type="http://schemas.openxmlformats.org/officeDocument/2006/relationships/diagramColors" Target="../diagrams/colors2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mailto:1111@greenatom.ru" TargetMode="Externa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0.xml"/><Relationship Id="rId7" Type="http://schemas.openxmlformats.org/officeDocument/2006/relationships/hyperlink" Target="mailto:1111@greenatom.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1111@greenatom.ru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451707" y="1963283"/>
            <a:ext cx="9233206" cy="212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25EA1"/>
                </a:solidFill>
              </a:rPr>
              <a:t>Инструкция по подключению к</a:t>
            </a:r>
            <a:endParaRPr lang="en-US" sz="2800" b="1" dirty="0" smtClean="0">
              <a:solidFill>
                <a:srgbClr val="025EA1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25EA1"/>
                </a:solidFill>
              </a:rPr>
              <a:t>Единой отраслевой системе </a:t>
            </a:r>
            <a:r>
              <a:rPr lang="ru-RU" sz="2800" b="1" dirty="0">
                <a:solidFill>
                  <a:srgbClr val="025EA1"/>
                </a:solidFill>
              </a:rPr>
              <a:t>управления </a:t>
            </a:r>
            <a:r>
              <a:rPr lang="ru-RU" sz="2800" b="1" dirty="0" smtClean="0">
                <a:solidFill>
                  <a:srgbClr val="025EA1"/>
                </a:solidFill>
              </a:rPr>
              <a:t>качеством (ЕОС-Качество)</a:t>
            </a:r>
            <a:endParaRPr lang="ru-RU" sz="2800" b="1" dirty="0">
              <a:solidFill>
                <a:srgbClr val="025EA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1707" y="5700773"/>
            <a:ext cx="330544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25EA1"/>
                </a:solidFill>
              </a:rPr>
              <a:t>Москва,</a:t>
            </a:r>
            <a:r>
              <a:rPr lang="ru-RU" sz="1600" b="1" dirty="0" smtClean="0">
                <a:solidFill>
                  <a:srgbClr val="003274"/>
                </a:solidFill>
              </a:rPr>
              <a:t> </a:t>
            </a:r>
            <a:r>
              <a:rPr lang="ru-RU" sz="1600" b="1" dirty="0" smtClean="0">
                <a:solidFill>
                  <a:srgbClr val="025EA1"/>
                </a:solidFill>
              </a:rPr>
              <a:t>20</a:t>
            </a:r>
            <a:r>
              <a:rPr lang="en-US" sz="1600" b="1" dirty="0" smtClean="0">
                <a:solidFill>
                  <a:srgbClr val="025EA1"/>
                </a:solidFill>
              </a:rPr>
              <a:t>2</a:t>
            </a:r>
            <a:r>
              <a:rPr lang="ru-RU" sz="1600" b="1" dirty="0" smtClean="0">
                <a:solidFill>
                  <a:srgbClr val="025EA1"/>
                </a:solidFill>
              </a:rPr>
              <a:t>3</a:t>
            </a:r>
          </a:p>
        </p:txBody>
      </p:sp>
      <p:sp>
        <p:nvSpPr>
          <p:cNvPr id="4" name="Овал 3"/>
          <p:cNvSpPr/>
          <p:nvPr/>
        </p:nvSpPr>
        <p:spPr>
          <a:xfrm>
            <a:off x="8520349" y="352740"/>
            <a:ext cx="1164564" cy="1087871"/>
          </a:xfrm>
          <a:prstGeom prst="ellipse">
            <a:avLst/>
          </a:prstGeom>
          <a:blipFill>
            <a:blip r:embed="rId5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12" name="Пятиугольник 11">
            <a:hlinkClick r:id="rId5" action="ppaction://hlinksldjump"/>
          </p:cNvPr>
          <p:cNvSpPr/>
          <p:nvPr/>
        </p:nvSpPr>
        <p:spPr>
          <a:xfrm>
            <a:off x="6797407" y="5704302"/>
            <a:ext cx="3108593" cy="604590"/>
          </a:xfrm>
          <a:prstGeom prst="homePlate">
            <a:avLst>
              <a:gd name="adj" fmla="val 25278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Вы локальный администратор?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Перейти </a:t>
            </a:r>
            <a:r>
              <a:rPr lang="ru-RU" sz="1400" dirty="0" smtClean="0">
                <a:solidFill>
                  <a:schemeClr val="bg1"/>
                </a:solidFill>
              </a:rPr>
              <a:t>на Слайд </a:t>
            </a:r>
            <a:r>
              <a:rPr lang="ru-RU" sz="14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69055" y="1101687"/>
            <a:ext cx="55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 в систему по ссылке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eosk.rosatom.com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2" y="1004083"/>
            <a:ext cx="9531145" cy="4448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864107" y="3697193"/>
            <a:ext cx="2933300" cy="674309"/>
          </a:xfrm>
          <a:prstGeom prst="wedgeRoundRectCallout">
            <a:avLst>
              <a:gd name="adj1" fmla="val 64969"/>
              <a:gd name="adj2" fmla="val 81416"/>
              <a:gd name="adj3" fmla="val 16667"/>
            </a:avLst>
          </a:prstGeom>
          <a:solidFill>
            <a:schemeClr val="lt1"/>
          </a:solidFill>
          <a:ln w="3175">
            <a:solidFill>
              <a:schemeClr val="tx1">
                <a:alpha val="61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Вход возможен только для работников предприятий атомной отрасли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3864107" y="4532380"/>
            <a:ext cx="2933300" cy="674309"/>
          </a:xfrm>
          <a:prstGeom prst="wedgeRoundRectCallout">
            <a:avLst>
              <a:gd name="adj1" fmla="val 64520"/>
              <a:gd name="adj2" fmla="val 22155"/>
              <a:gd name="adj3" fmla="val 16667"/>
            </a:avLst>
          </a:prstGeom>
          <a:solidFill>
            <a:schemeClr val="lt1"/>
          </a:solidFill>
          <a:ln w="3175">
            <a:solidFill>
              <a:schemeClr val="tx1">
                <a:alpha val="61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Вход для внешних пользователей и работников предприятий атомной отрасли</a:t>
            </a:r>
          </a:p>
        </p:txBody>
      </p:sp>
    </p:spTree>
    <p:extLst>
      <p:ext uri="{BB962C8B-B14F-4D97-AF65-F5344CB8AC3E}">
        <p14:creationId xmlns:p14="http://schemas.microsoft.com/office/powerpoint/2010/main" val="301948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920260" y="1083961"/>
            <a:ext cx="34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Авторизация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696" y="1009399"/>
            <a:ext cx="9362702" cy="5319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Скругленная прямоугольная выноска 24"/>
          <p:cNvSpPr/>
          <p:nvPr/>
        </p:nvSpPr>
        <p:spPr>
          <a:xfrm>
            <a:off x="4444018" y="3699212"/>
            <a:ext cx="2415715" cy="352242"/>
          </a:xfrm>
          <a:prstGeom prst="wedgeRoundRectCallout">
            <a:avLst>
              <a:gd name="adj1" fmla="val 68146"/>
              <a:gd name="adj2" fmla="val 89274"/>
              <a:gd name="adj3" fmla="val 16667"/>
            </a:avLst>
          </a:prstGeom>
          <a:solidFill>
            <a:schemeClr val="lt1"/>
          </a:solidFill>
          <a:ln w="3175">
            <a:solidFill>
              <a:schemeClr val="tx1">
                <a:alpha val="61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Ввести учетную запись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444017" y="4171289"/>
            <a:ext cx="2415715" cy="351457"/>
          </a:xfrm>
          <a:prstGeom prst="wedgeRoundRectCallout">
            <a:avLst>
              <a:gd name="adj1" fmla="val 67077"/>
              <a:gd name="adj2" fmla="val 26772"/>
              <a:gd name="adj3" fmla="val 16667"/>
            </a:avLst>
          </a:prstGeom>
          <a:solidFill>
            <a:schemeClr val="lt1"/>
          </a:solidFill>
          <a:ln w="3175">
            <a:solidFill>
              <a:schemeClr val="tx1">
                <a:alpha val="61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</a:t>
            </a:r>
            <a:r>
              <a:rPr lang="ru-RU" sz="1200" dirty="0"/>
              <a:t>вести</a:t>
            </a:r>
            <a:r>
              <a:rPr lang="ru-RU" sz="1200" dirty="0" smtClean="0"/>
              <a:t> пароль</a:t>
            </a:r>
            <a:endParaRPr lang="ru-RU" sz="1200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444016" y="4722378"/>
            <a:ext cx="2415715" cy="351457"/>
          </a:xfrm>
          <a:prstGeom prst="wedgeRoundRectCallout">
            <a:avLst>
              <a:gd name="adj1" fmla="val 67933"/>
              <a:gd name="adj2" fmla="val 26151"/>
              <a:gd name="adj3" fmla="val 16667"/>
            </a:avLst>
          </a:prstGeom>
          <a:solidFill>
            <a:schemeClr val="lt1"/>
          </a:solidFill>
          <a:ln w="3175">
            <a:solidFill>
              <a:schemeClr val="tx1">
                <a:alpha val="61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Нажать кнопку «Вход»</a:t>
            </a:r>
            <a:endParaRPr lang="ru-RU" sz="1200" dirty="0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444015" y="5270279"/>
            <a:ext cx="2415715" cy="722914"/>
          </a:xfrm>
          <a:prstGeom prst="wedgeRoundRectCallout">
            <a:avLst>
              <a:gd name="adj1" fmla="val 115362"/>
              <a:gd name="adj2" fmla="val -13385"/>
              <a:gd name="adj3" fmla="val 16667"/>
            </a:avLst>
          </a:prstGeom>
          <a:solidFill>
            <a:schemeClr val="lt1"/>
          </a:solidFill>
          <a:ln w="3175">
            <a:solidFill>
              <a:schemeClr val="tx1">
                <a:alpha val="61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Использовать для смены пароля с начального на продуктивный и при плановой смене пароля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9656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69055" y="1101687"/>
            <a:ext cx="55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Начальное тестирование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52" y="1471019"/>
            <a:ext cx="9325646" cy="48489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326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869055" y="1101687"/>
            <a:ext cx="55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страница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1235" y="5584786"/>
            <a:ext cx="8932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Описание разделов и доступных в них операций детально описано в Инструкции пользователя, расположенной в разделе «Справочная информация» (см. </a:t>
            </a:r>
            <a:r>
              <a:rPr lang="ru-RU" sz="1400" dirty="0" smtClean="0">
                <a:hlinkClick r:id="rId5" action="ppaction://hlinksldjump"/>
              </a:rPr>
              <a:t>Слайд 12</a:t>
            </a:r>
            <a:r>
              <a:rPr lang="ru-RU" sz="1400" dirty="0" smtClean="0"/>
              <a:t>).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235" y="1401996"/>
            <a:ext cx="9506376" cy="4182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8226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57" y="1884621"/>
            <a:ext cx="9277350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50048" y="1101687"/>
            <a:ext cx="913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Вход в систему </a:t>
            </a:r>
            <a:r>
              <a:rPr lang="ru-RU" dirty="0" smtClean="0"/>
              <a:t>под Локальным администратором по </a:t>
            </a:r>
            <a:r>
              <a:rPr lang="ru-RU" dirty="0"/>
              <a:t>ссылке </a:t>
            </a:r>
            <a:r>
              <a:rPr lang="en-US" dirty="0">
                <a:hlinkClick r:id="rId6"/>
              </a:rPr>
              <a:t>https://eosk1c.rosatom.com/eosk/ru_RU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5175" y="5190770"/>
            <a:ext cx="899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Следует учесть, что поле «Имя пользователя» заполняется в формате «домен\логин» </a:t>
            </a:r>
            <a:endParaRPr lang="en-US" sz="1400" dirty="0" smtClean="0"/>
          </a:p>
          <a:p>
            <a:r>
              <a:rPr lang="ru-RU" sz="1400" dirty="0" smtClean="0"/>
              <a:t>(например, </a:t>
            </a:r>
            <a:r>
              <a:rPr lang="en-US" sz="1400" dirty="0" err="1" smtClean="0"/>
              <a:t>gk</a:t>
            </a:r>
            <a:r>
              <a:rPr lang="en-US" sz="1400" dirty="0" smtClean="0"/>
              <a:t>\</a:t>
            </a:r>
            <a:r>
              <a:rPr lang="en-US" sz="1400" dirty="0" err="1" smtClean="0"/>
              <a:t>IIIvanov</a:t>
            </a:r>
            <a:r>
              <a:rPr lang="ru-RU" sz="1400" dirty="0" smtClean="0"/>
              <a:t> либо </a:t>
            </a:r>
            <a:r>
              <a:rPr lang="en-US" sz="1400" dirty="0" smtClean="0"/>
              <a:t>inter\</a:t>
            </a:r>
            <a:r>
              <a:rPr lang="en-US" sz="1400" dirty="0" err="1" smtClean="0"/>
              <a:t>PPPetrov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6723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2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подключиться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 научиться</a:t>
            </a:r>
          </a:p>
          <a:p>
            <a:pPr algn="ctr"/>
            <a:r>
              <a:rPr lang="ru-RU" sz="1200" dirty="0" smtClean="0"/>
              <a:t>работать в системе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869055" y="1101687"/>
            <a:ext cx="55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Обучающие материалы</a:t>
            </a:r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5400000" flipV="1">
            <a:off x="2366041" y="2432005"/>
            <a:ext cx="457930" cy="53893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ъект 3"/>
          <p:cNvSpPr txBox="1">
            <a:spLocks/>
          </p:cNvSpPr>
          <p:nvPr/>
        </p:nvSpPr>
        <p:spPr>
          <a:xfrm>
            <a:off x="5498926" y="3723787"/>
            <a:ext cx="4128472" cy="2524856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 eaLnBrk="1" hangingPunct="1">
              <a:buFontTx/>
              <a:buNone/>
            </a:pPr>
            <a:r>
              <a:rPr lang="ru-RU" sz="14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для корректной работы с обучающими курсами требования к браузерам выше, чем общие </a:t>
            </a:r>
            <a:r>
              <a:rPr lang="ru-RU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в Системе:</a:t>
            </a:r>
          </a:p>
          <a:p>
            <a:pPr marL="0" indent="0" algn="just" eaLnBrk="1" hangingPunct="1">
              <a:buFontTx/>
              <a:buNone/>
            </a:pPr>
            <a:r>
              <a:rPr lang="ru-RU" sz="1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</a:t>
            </a:r>
            <a:r>
              <a:rPr lang="en-US" sz="14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ru-RU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браузеры, созданные на его </a:t>
            </a:r>
            <a:r>
              <a:rPr lang="ru-RU" sz="140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основе, версии </a:t>
            </a:r>
            <a:r>
              <a:rPr lang="ru-RU" sz="14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и </a:t>
            </a:r>
            <a:r>
              <a:rPr lang="ru-RU" sz="1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выше.</a:t>
            </a:r>
            <a:endParaRPr lang="ru-RU" sz="1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90" y="1521172"/>
            <a:ext cx="1543265" cy="4791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6830" y="1579196"/>
            <a:ext cx="7425619" cy="876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Стрелка вправо 35"/>
          <p:cNvSpPr/>
          <p:nvPr/>
        </p:nvSpPr>
        <p:spPr>
          <a:xfrm rot="17415886" flipV="1">
            <a:off x="-394038" y="3504269"/>
            <a:ext cx="4025176" cy="4613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113" y="2907499"/>
            <a:ext cx="2965549" cy="10083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0877" y="4369353"/>
            <a:ext cx="3591426" cy="1638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Стрелка вправо 32"/>
          <p:cNvSpPr/>
          <p:nvPr/>
        </p:nvSpPr>
        <p:spPr>
          <a:xfrm rot="8240472" flipV="1">
            <a:off x="4279303" y="3256670"/>
            <a:ext cx="3077104" cy="3068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20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подключиться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за помощью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3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2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523169" y="2142285"/>
            <a:ext cx="55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Куда обратиться за помощью?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33643" y="2113809"/>
            <a:ext cx="9029940" cy="738664"/>
          </a:xfrm>
          <a:prstGeom prst="rect">
            <a:avLst/>
          </a:prstGeom>
          <a:solidFill>
            <a:srgbClr val="00B0F0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Портал помощи по качеству Управления качеством </a:t>
            </a:r>
          </a:p>
          <a:p>
            <a:pPr algn="r">
              <a:defRPr/>
            </a:pP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Госкорпорации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Росатом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https://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efp.rosatom.local/sites/quality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Пятиугольник 44"/>
          <p:cNvSpPr/>
          <p:nvPr/>
        </p:nvSpPr>
        <p:spPr>
          <a:xfrm>
            <a:off x="444260" y="2103434"/>
            <a:ext cx="4790871" cy="730075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Методологические вопросы </a:t>
            </a:r>
          </a:p>
          <a:p>
            <a:pPr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69055" y="1101687"/>
            <a:ext cx="556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Куда обратиться за помощью?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33643" y="3897441"/>
            <a:ext cx="9029939" cy="1169551"/>
          </a:xfrm>
          <a:prstGeom prst="rect">
            <a:avLst/>
          </a:prstGeom>
          <a:solidFill>
            <a:srgbClr val="CCFFCC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Центр поддержки пользователей, АО «Гринатом»: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1111@Greenatom.ru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7 (499) 949-29-99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либо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внутр.телефон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1111</a:t>
            </a:r>
          </a:p>
          <a:p>
            <a:pPr algn="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сайт: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support.rosatom.ru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Раздел «Поддержка системы»</a:t>
            </a:r>
          </a:p>
        </p:txBody>
      </p:sp>
      <p:sp>
        <p:nvSpPr>
          <p:cNvPr id="54" name="Пятиугольник 53"/>
          <p:cNvSpPr/>
          <p:nvPr/>
        </p:nvSpPr>
        <p:spPr>
          <a:xfrm>
            <a:off x="433643" y="3926779"/>
            <a:ext cx="4953697" cy="111087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Технические вопросы, </a:t>
            </a:r>
          </a:p>
          <a:p>
            <a:pPr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консультации по работе в системе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4260" y="3025481"/>
            <a:ext cx="9029940" cy="738664"/>
          </a:xfrm>
          <a:prstGeom prst="rect">
            <a:avLst/>
          </a:prstGeom>
          <a:solidFill>
            <a:srgbClr val="00B0F0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Электронная почта Управления качеством </a:t>
            </a:r>
          </a:p>
          <a:p>
            <a:pPr algn="r">
              <a:defRPr/>
            </a:pP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Госкорпорации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Росатом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» 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quality@rosatom.ru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456312" y="3016722"/>
            <a:ext cx="4766765" cy="756182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Предложения по доработкам ЕОС-Качество</a:t>
            </a:r>
          </a:p>
        </p:txBody>
      </p:sp>
    </p:spTree>
    <p:extLst>
      <p:ext uri="{BB962C8B-B14F-4D97-AF65-F5344CB8AC3E}">
        <p14:creationId xmlns:p14="http://schemas.microsoft.com/office/powerpoint/2010/main" val="4260884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5315" y="0"/>
            <a:ext cx="7440782" cy="962025"/>
          </a:xfrm>
        </p:spPr>
        <p:txBody>
          <a:bodyPr/>
          <a:lstStyle/>
          <a:p>
            <a:r>
              <a:rPr lang="ru-RU" dirty="0" smtClean="0"/>
              <a:t>Использование электронной подписи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374" y="155263"/>
            <a:ext cx="595086" cy="547146"/>
          </a:xfrm>
          <a:prstGeom prst="ellipse">
            <a:avLst/>
          </a:prstGeom>
          <a:blipFill>
            <a:blip r:embed="rId4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925" y="1266446"/>
            <a:ext cx="8348484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25EA1"/>
                </a:solidFill>
              </a:rPr>
              <a:t>Условия использования электронной подписи в ЕОС-Качество регламентированы Приказом </a:t>
            </a:r>
            <a:r>
              <a:rPr lang="ru-RU" sz="1600" b="1" dirty="0" err="1" smtClean="0">
                <a:solidFill>
                  <a:srgbClr val="025EA1"/>
                </a:solidFill>
              </a:rPr>
              <a:t>Госкорпорации</a:t>
            </a:r>
            <a:r>
              <a:rPr lang="ru-RU" sz="1600" b="1" dirty="0" smtClean="0">
                <a:solidFill>
                  <a:srgbClr val="025EA1"/>
                </a:solidFill>
              </a:rPr>
              <a:t> «</a:t>
            </a:r>
            <a:r>
              <a:rPr lang="ru-RU" sz="1600" b="1" dirty="0" err="1" smtClean="0">
                <a:solidFill>
                  <a:srgbClr val="025EA1"/>
                </a:solidFill>
              </a:rPr>
              <a:t>Росатом</a:t>
            </a:r>
            <a:r>
              <a:rPr lang="ru-RU" sz="1600" b="1" dirty="0" smtClean="0">
                <a:solidFill>
                  <a:srgbClr val="025EA1"/>
                </a:solidFill>
              </a:rPr>
              <a:t>» от 14.01.2019г. №1/30-П в актуальной редакции.</a:t>
            </a:r>
            <a:endParaRPr lang="ru-RU" sz="1600" b="1" dirty="0">
              <a:solidFill>
                <a:srgbClr val="025EA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925" y="2623463"/>
            <a:ext cx="749371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25EA1"/>
                </a:solidFill>
              </a:rPr>
              <a:t>Технические детали получения сертификатов усовершенствованной квалифицированной электронной подписи(УКЭП) и усиленной неквалифицированной электронной подписи(УНЭП), настройки рабочего места и действия по подписанию документов электронной подписью описаны в инструкции пользователя ЕОС-Качество, актуальная редакция которой доступна в системе в разделе «Нормативные документы» - «Инструкции». </a:t>
            </a:r>
            <a:endParaRPr lang="ru-RU" sz="1600" b="1" dirty="0">
              <a:solidFill>
                <a:srgbClr val="025EA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57633"/>
              </p:ext>
            </p:extLst>
          </p:nvPr>
        </p:nvGraphicFramePr>
        <p:xfrm>
          <a:off x="8500373" y="140698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Документ" showAsIcon="1" r:id="rId6" imgW="914400" imgH="771480" progId="Word.Document.12">
                  <p:embed/>
                </p:oleObj>
              </mc:Choice>
              <mc:Fallback>
                <p:oleObj name="Документ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00373" y="140698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812861"/>
              </p:ext>
            </p:extLst>
          </p:nvPr>
        </p:nvGraphicFramePr>
        <p:xfrm>
          <a:off x="8318897" y="39277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Объект упаковщика для оболочки" showAsIcon="1" r:id="rId8" imgW="914400" imgH="771480" progId="Package">
                  <p:embed/>
                </p:oleObj>
              </mc:Choice>
              <mc:Fallback>
                <p:oleObj name="Объект упаковщика для оболочки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18897" y="39277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59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802907"/>
              </p:ext>
            </p:extLst>
          </p:nvPr>
        </p:nvGraphicFramePr>
        <p:xfrm>
          <a:off x="508000" y="1125538"/>
          <a:ext cx="9126538" cy="514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28641" y="257502"/>
            <a:ext cx="7347800" cy="4308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0" anchor="t">
            <a:spAutoFit/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25EA1"/>
                </a:solidFill>
              </a:rPr>
              <a:t>Здесь вы найдете ответы на следующие вопросы:</a:t>
            </a: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68705" y="1372285"/>
            <a:ext cx="672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1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rId8" action="ppaction://hlinksldjump"/>
          </p:cNvPr>
          <p:cNvSpPr txBox="1"/>
          <p:nvPr/>
        </p:nvSpPr>
        <p:spPr>
          <a:xfrm>
            <a:off x="1228641" y="2576189"/>
            <a:ext cx="672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2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rId9" action="ppaction://hlinksldjump"/>
          </p:cNvPr>
          <p:cNvSpPr txBox="1"/>
          <p:nvPr/>
        </p:nvSpPr>
        <p:spPr>
          <a:xfrm>
            <a:off x="1233574" y="3756212"/>
            <a:ext cx="672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70C0"/>
                </a:solidFill>
              </a:rPr>
              <a:t>3</a:t>
            </a:r>
            <a:endParaRPr lang="ru-RU" sz="6600" dirty="0">
              <a:solidFill>
                <a:srgbClr val="0070C0"/>
              </a:solidFill>
            </a:endParaRPr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10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" action="ppaction://hlinkshowjump?jump=lastslide"/>
          </p:cNvPr>
          <p:cNvSpPr txBox="1"/>
          <p:nvPr/>
        </p:nvSpPr>
        <p:spPr>
          <a:xfrm>
            <a:off x="768704" y="4933795"/>
            <a:ext cx="6728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9302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62060" y="2018581"/>
            <a:ext cx="2182680" cy="217512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3175">
            <a:solidFill>
              <a:schemeClr val="tx1">
                <a:alpha val="41000"/>
              </a:schemeClr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777" name="Rectangle 2"/>
          <p:cNvSpPr>
            <a:spLocks noChangeArrowheads="1"/>
          </p:cNvSpPr>
          <p:nvPr/>
        </p:nvSpPr>
        <p:spPr bwMode="auto">
          <a:xfrm>
            <a:off x="451707" y="2018581"/>
            <a:ext cx="9209878" cy="26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25EA1"/>
                </a:solidFill>
              </a:rPr>
              <a:t>Подключение осуществляется </a:t>
            </a:r>
            <a:r>
              <a:rPr lang="ru-RU" sz="1400" b="1" dirty="0" smtClean="0">
                <a:solidFill>
                  <a:srgbClr val="025EA1"/>
                </a:solidFill>
              </a:rPr>
              <a:t>в </a:t>
            </a:r>
            <a:r>
              <a:rPr lang="ru-RU" sz="1400" b="1" dirty="0">
                <a:solidFill>
                  <a:srgbClr val="025EA1"/>
                </a:solidFill>
              </a:rPr>
              <a:t>соответствии с ЕОМУ </a:t>
            </a:r>
            <a:endParaRPr lang="ru-RU" sz="1400" b="1" dirty="0" smtClean="0">
              <a:solidFill>
                <a:srgbClr val="025EA1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25EA1"/>
                </a:solidFill>
              </a:rPr>
              <a:t>по </a:t>
            </a:r>
            <a:r>
              <a:rPr lang="ru-RU" sz="1400" b="1" dirty="0">
                <a:solidFill>
                  <a:srgbClr val="025EA1"/>
                </a:solidFill>
              </a:rPr>
              <a:t>предоставлению пользователям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25EA1"/>
                </a:solidFill>
              </a:rPr>
              <a:t>доступа к централизованным ИТ-ресурсам</a:t>
            </a:r>
            <a:r>
              <a:rPr lang="ru-RU" sz="1400" b="1" dirty="0">
                <a:solidFill>
                  <a:srgbClr val="025EA1"/>
                </a:solidFill>
              </a:rPr>
              <a:t>:</a:t>
            </a:r>
            <a:endParaRPr lang="ru-RU" sz="1400" b="1" dirty="0" smtClean="0">
              <a:solidFill>
                <a:srgbClr val="025EA1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25EA1"/>
                </a:solidFill>
              </a:rPr>
              <a:t>Приказ </a:t>
            </a:r>
            <a:r>
              <a:rPr lang="ru-RU" sz="1200" b="1" dirty="0" err="1" smtClean="0">
                <a:solidFill>
                  <a:srgbClr val="025EA1"/>
                </a:solidFill>
              </a:rPr>
              <a:t>Госкорпорации</a:t>
            </a:r>
            <a:r>
              <a:rPr lang="ru-RU" sz="1200" b="1" dirty="0" smtClean="0">
                <a:solidFill>
                  <a:srgbClr val="025EA1"/>
                </a:solidFill>
              </a:rPr>
              <a:t> «</a:t>
            </a:r>
            <a:r>
              <a:rPr lang="ru-RU" sz="1200" b="1" dirty="0" err="1" smtClean="0">
                <a:solidFill>
                  <a:srgbClr val="025EA1"/>
                </a:solidFill>
              </a:rPr>
              <a:t>Росатом</a:t>
            </a:r>
            <a:r>
              <a:rPr lang="ru-RU" sz="1200" b="1" dirty="0" smtClean="0">
                <a:solidFill>
                  <a:srgbClr val="025EA1"/>
                </a:solidFill>
              </a:rPr>
              <a:t>» от 30.12.2019г. №1/1517-П,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25EA1"/>
                </a:solidFill>
              </a:rPr>
              <a:t>Протокол по уточнению 1/1517-П в части ЕОС-Качество,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25EA1"/>
                </a:solidFill>
              </a:rPr>
              <a:t>Необходимым шаблоном Листа исполнения: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25EA1"/>
                </a:solidFill>
              </a:rPr>
              <a:t>Индивидуальный</a:t>
            </a:r>
            <a:r>
              <a:rPr lang="ru-RU" sz="1200" b="1" dirty="0" smtClean="0">
                <a:solidFill>
                  <a:srgbClr val="025EA1"/>
                </a:solidFill>
              </a:rPr>
              <a:t> - </a:t>
            </a:r>
            <a:r>
              <a:rPr lang="ru-RU" sz="1200" u="sng" dirty="0">
                <a:hlinkClick r:id="rId7"/>
              </a:rPr>
              <a:t>https://rosatom.ru/upload/docs/files/shablon_li.xlsx</a:t>
            </a:r>
            <a:endParaRPr lang="ru-RU" sz="1200" b="1" dirty="0" smtClean="0">
              <a:solidFill>
                <a:srgbClr val="025EA1"/>
              </a:solidFill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25EA1"/>
                </a:solidFill>
              </a:rPr>
              <a:t>Массовые (используются при подключении 5 и более пользователей) .</a:t>
            </a:r>
            <a:endParaRPr lang="ru-RU" sz="1100" b="1" dirty="0">
              <a:solidFill>
                <a:srgbClr val="025EA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20349" y="352740"/>
            <a:ext cx="1164564" cy="1087871"/>
          </a:xfrm>
          <a:prstGeom prst="ellipse">
            <a:avLst/>
          </a:prstGeom>
          <a:blipFill>
            <a:blip r:embed="rId8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1704" y="4508222"/>
            <a:ext cx="126000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707" y="4508222"/>
            <a:ext cx="12600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низ 7"/>
          <p:cNvSpPr/>
          <p:nvPr/>
        </p:nvSpPr>
        <p:spPr>
          <a:xfrm>
            <a:off x="1461675" y="4941655"/>
            <a:ext cx="500066" cy="128105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37798"/>
              </p:ext>
            </p:extLst>
          </p:nvPr>
        </p:nvGraphicFramePr>
        <p:xfrm>
          <a:off x="5593889" y="2157774"/>
          <a:ext cx="721701" cy="59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Document" showAsIcon="1" r:id="rId10" imgW="914400" imgH="771480" progId="Word.Document.8">
                  <p:embed/>
                </p:oleObj>
              </mc:Choice>
              <mc:Fallback>
                <p:oleObj name="Document" showAsIcon="1" r:id="rId10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93889" y="2157774"/>
                        <a:ext cx="721701" cy="595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173521"/>
              </p:ext>
            </p:extLst>
          </p:nvPr>
        </p:nvGraphicFramePr>
        <p:xfrm>
          <a:off x="5536559" y="2753300"/>
          <a:ext cx="836363" cy="705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Acrobat Document" showAsIcon="1" r:id="rId12" imgW="914400" imgH="771480" progId="AcroExch.Document.DC">
                  <p:embed/>
                </p:oleObj>
              </mc:Choice>
              <mc:Fallback>
                <p:oleObj name="Acrobat Document" showAsIcon="1" r:id="rId12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36559" y="2753300"/>
                        <a:ext cx="836363" cy="705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360579"/>
              </p:ext>
            </p:extLst>
          </p:nvPr>
        </p:nvGraphicFramePr>
        <p:xfrm>
          <a:off x="4827614" y="4074410"/>
          <a:ext cx="22542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Объект упаковщика для оболочки" showAsIcon="1" r:id="rId14" imgW="1672560" imgH="482400" progId="Package">
                  <p:embed/>
                </p:oleObj>
              </mc:Choice>
              <mc:Fallback>
                <p:oleObj name="Объект упаковщика для оболочки" showAsIcon="1" r:id="rId14" imgW="1672560" imgH="482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827614" y="4074410"/>
                        <a:ext cx="225425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1603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037113078"/>
              </p:ext>
            </p:extLst>
          </p:nvPr>
        </p:nvGraphicFramePr>
        <p:xfrm>
          <a:off x="1386935" y="1752456"/>
          <a:ext cx="7113438" cy="4378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00521" y="1034801"/>
            <a:ext cx="3686266" cy="646331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Выберите себя</a:t>
            </a:r>
            <a:endParaRPr lang="ru-RU" sz="3600" b="1" cap="none" spc="0" dirty="0">
              <a:ln w="222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7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4" name="Овал 3">
            <a:hlinkClick r:id="rId9" action="ppaction://hlinksldjump"/>
          </p:cNvPr>
          <p:cNvSpPr/>
          <p:nvPr/>
        </p:nvSpPr>
        <p:spPr>
          <a:xfrm>
            <a:off x="3297830" y="3427065"/>
            <a:ext cx="1276350" cy="30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Слайд №4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6" name="Овал 25">
            <a:hlinkClick r:id="rId10" action="ppaction://hlinksldjump"/>
          </p:cNvPr>
          <p:cNvSpPr/>
          <p:nvPr/>
        </p:nvSpPr>
        <p:spPr>
          <a:xfrm>
            <a:off x="1405743" y="5010271"/>
            <a:ext cx="1276350" cy="30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Слайд №5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7" name="Овал 26">
            <a:hlinkClick r:id="rId11" action="ppaction://hlinksldjump"/>
          </p:cNvPr>
          <p:cNvSpPr/>
          <p:nvPr/>
        </p:nvSpPr>
        <p:spPr>
          <a:xfrm>
            <a:off x="5109050" y="5028916"/>
            <a:ext cx="1276350" cy="304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Слайд №6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7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48574" y="1818885"/>
            <a:ext cx="1548000" cy="2916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816" y="1044434"/>
            <a:ext cx="9252000" cy="1404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Пользователь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987831" y="2498230"/>
            <a:ext cx="7619703" cy="792000"/>
          </a:xfrm>
          <a:prstGeom prst="rect">
            <a:avLst/>
          </a:prstGeom>
          <a:solidFill>
            <a:srgbClr val="92D050"/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Центр поддержки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пользователей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95576" y="3369049"/>
            <a:ext cx="7624799" cy="540000"/>
          </a:xfrm>
          <a:prstGeom prst="rect">
            <a:avLst/>
          </a:prstGeom>
          <a:solidFill>
            <a:srgbClr val="00B0F0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Администраторы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59730" y="1255454"/>
            <a:ext cx="1522835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 eaLnBrk="0" hangingPunct="0"/>
            <a:r>
              <a:rPr lang="ru-RU" sz="1100" b="1" dirty="0" smtClean="0"/>
              <a:t>Категория А:</a:t>
            </a:r>
            <a:endParaRPr lang="ru-RU" sz="1100" b="1" dirty="0"/>
          </a:p>
          <a:p>
            <a:pPr algn="ctr" eaLnBrk="0" hangingPunct="0"/>
            <a:r>
              <a:rPr lang="ru-RU" sz="1100" b="1" dirty="0" smtClean="0"/>
              <a:t>работники</a:t>
            </a:r>
          </a:p>
          <a:p>
            <a:pPr algn="ctr" eaLnBrk="0" hangingPunct="0"/>
            <a:r>
              <a:rPr lang="ru-RU" sz="1100" b="1" dirty="0" smtClean="0"/>
              <a:t>предприятий атомной</a:t>
            </a:r>
          </a:p>
          <a:p>
            <a:pPr algn="ctr" eaLnBrk="0" hangingPunct="0"/>
            <a:r>
              <a:rPr lang="ru-RU" sz="1100" b="1" dirty="0" smtClean="0"/>
              <a:t>отрасли</a:t>
            </a:r>
            <a:endParaRPr lang="ru-RU" sz="1100" b="1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2730978" y="1103452"/>
            <a:ext cx="5239829" cy="365823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Заполнить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шаблон ЛИ, руководствуясь подсказками в нём*.      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18245" y="1122027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1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2730978" y="1476720"/>
            <a:ext cx="5239829" cy="532463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Загрузить ЛИ в ЕОСДО** с использованием соответствующего шаблона, добавив в согласующие руководителя, службу безопасности(заполняется по умолчанию), владельца ресурса (Слудняков Сергей </a:t>
            </a:r>
            <a:r>
              <a:rPr lang="ru-RU" sz="900" dirty="0" smtClean="0">
                <a:solidFill>
                  <a:schemeClr val="tx1"/>
                </a:solidFill>
              </a:rPr>
              <a:t>Васильевич)</a:t>
            </a:r>
            <a:r>
              <a:rPr lang="ru-RU" sz="900" dirty="0" smtClean="0">
                <a:solidFill>
                  <a:srgbClr val="FF0000"/>
                </a:solidFill>
              </a:rPr>
              <a:t>, 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</a:rPr>
              <a:t>в случае наличия ролей по Оценке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соответствия-  дополнительно добавить Павлова Дениса Владимировича</a:t>
            </a:r>
            <a:endParaRPr lang="ru-RU" sz="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8245" y="1565049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18245" y="2024896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3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2730977" y="2895067"/>
            <a:ext cx="5239829" cy="36653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Проверка полноты информации, возможное уточнение.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18245" y="2567339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4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2730977" y="2560899"/>
            <a:ext cx="5239829" cy="334168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Подписанный ЛИ автоматически направляется в адрес ЦПП, пользователь получает письмо с номером обращения(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SD*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8625" y="2909566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18625" y="3469772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Пятиугольник 38"/>
          <p:cNvSpPr/>
          <p:nvPr/>
        </p:nvSpPr>
        <p:spPr>
          <a:xfrm>
            <a:off x="2730978" y="3377638"/>
            <a:ext cx="5239828" cy="526099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Создание учетной записи пользователя в домене </a:t>
            </a:r>
            <a:r>
              <a:rPr lang="en-US" sz="1100" dirty="0" smtClean="0">
                <a:solidFill>
                  <a:schemeClr val="tx1"/>
                </a:solidFill>
              </a:rPr>
              <a:t>Inter</a:t>
            </a:r>
            <a:r>
              <a:rPr lang="ru-RU" sz="1100" dirty="0" smtClean="0">
                <a:solidFill>
                  <a:schemeClr val="tx1"/>
                </a:solidFill>
              </a:rPr>
              <a:t>.</a:t>
            </a:r>
            <a:r>
              <a:rPr lang="ru-RU" sz="1100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Генерация и передача начального пароля соответствующему  Администратору ИБ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83010" y="4077016"/>
            <a:ext cx="7624799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Администраторы</a:t>
            </a: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ЕОС-Качество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18245" y="4068808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2720538" y="4127398"/>
            <a:ext cx="5239829" cy="36829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Присвоение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/ изменение полномочий в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ЕОС-Качество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Пятиугольник 46"/>
          <p:cNvSpPr/>
          <p:nvPr/>
        </p:nvSpPr>
        <p:spPr>
          <a:xfrm>
            <a:off x="2730978" y="2009185"/>
            <a:ext cx="5239829" cy="369977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Отследить согласование, при необходимости устранить замечания 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2068" y="6017559"/>
            <a:ext cx="858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* При </a:t>
            </a:r>
            <a:r>
              <a:rPr lang="ru-RU" sz="1000" dirty="0"/>
              <a:t>необходимости создать обращение на </a:t>
            </a:r>
            <a:r>
              <a:rPr lang="ru-RU" sz="1000" dirty="0">
                <a:hlinkClick r:id="rId5"/>
              </a:rPr>
              <a:t>1111</a:t>
            </a:r>
            <a:r>
              <a:rPr lang="en-US" sz="1000" dirty="0">
                <a:hlinkClick r:id="rId5"/>
              </a:rPr>
              <a:t>@greenatom.ru</a:t>
            </a:r>
            <a:r>
              <a:rPr lang="en-US" sz="1000" dirty="0"/>
              <a:t> </a:t>
            </a:r>
            <a:r>
              <a:rPr lang="ru-RU" sz="1000" dirty="0"/>
              <a:t>с темой «Консультация по </a:t>
            </a:r>
            <a:r>
              <a:rPr lang="ru-RU" sz="1000" dirty="0" smtClean="0"/>
              <a:t>листу </a:t>
            </a:r>
            <a:r>
              <a:rPr lang="ru-RU" sz="1000" dirty="0"/>
              <a:t>исполнения </a:t>
            </a:r>
            <a:r>
              <a:rPr lang="ru-RU" sz="1000" dirty="0" smtClean="0"/>
              <a:t>ЕОС-Качество»</a:t>
            </a:r>
            <a:endParaRPr lang="ru-RU" sz="1000" b="1" dirty="0"/>
          </a:p>
          <a:p>
            <a:r>
              <a:rPr lang="ru-RU" sz="1000" dirty="0" smtClean="0"/>
              <a:t>** При необходимости создать обращение на </a:t>
            </a:r>
            <a:r>
              <a:rPr lang="ru-RU" sz="1000" dirty="0" smtClean="0">
                <a:hlinkClick r:id="rId5"/>
              </a:rPr>
              <a:t>1111</a:t>
            </a:r>
            <a:r>
              <a:rPr lang="en-US" sz="1000" dirty="0" smtClean="0">
                <a:hlinkClick r:id="rId5"/>
              </a:rPr>
              <a:t>@greenatom.ru</a:t>
            </a:r>
            <a:r>
              <a:rPr lang="en-US" sz="1000" dirty="0" smtClean="0"/>
              <a:t> </a:t>
            </a:r>
            <a:r>
              <a:rPr lang="ru-RU" sz="1000" dirty="0" smtClean="0"/>
              <a:t>с темой «Консультация по загрузке листа исполнения в ЕОСДО»</a:t>
            </a:r>
            <a:endParaRPr lang="ru-RU" sz="1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7781" y="2301181"/>
            <a:ext cx="1106734" cy="106235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375398" y="4669240"/>
            <a:ext cx="9252000" cy="784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Пользователь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и администратор </a:t>
            </a: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информационной </a:t>
            </a: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18245" y="4746057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2730977" y="4728023"/>
            <a:ext cx="5239829" cy="36829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Получение данных учетной записи у Администратора информационной безопасности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412663" y="3607607"/>
            <a:ext cx="1416970" cy="625305"/>
          </a:xfrm>
          <a:prstGeom prst="wedgeRoundRectCallout">
            <a:avLst>
              <a:gd name="adj1" fmla="val -12467"/>
              <a:gd name="adj2" fmla="val -665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Необходим доступ </a:t>
            </a:r>
            <a:r>
              <a:rPr lang="ru-RU" sz="1300" dirty="0" smtClean="0"/>
              <a:t>в</a:t>
            </a:r>
          </a:p>
          <a:p>
            <a:pPr algn="ctr">
              <a:defRPr/>
            </a:pPr>
            <a:r>
              <a:rPr lang="ru-RU" sz="1300" dirty="0" smtClean="0"/>
              <a:t>ЕОС-Качество</a:t>
            </a:r>
            <a:endParaRPr lang="ru-RU" sz="1300" dirty="0"/>
          </a:p>
        </p:txBody>
      </p:sp>
      <p:sp>
        <p:nvSpPr>
          <p:cNvPr id="53" name="TextBox 52">
            <a:hlinkClick r:id="rId7" action="ppaction://hlinksldjump"/>
          </p:cNvPr>
          <p:cNvSpPr txBox="1"/>
          <p:nvPr/>
        </p:nvSpPr>
        <p:spPr>
          <a:xfrm>
            <a:off x="3134643" y="5492203"/>
            <a:ext cx="4214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Доступ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получен, можно работать!</a:t>
            </a:r>
          </a:p>
        </p:txBody>
      </p:sp>
      <p:pic>
        <p:nvPicPr>
          <p:cNvPr id="54" name="Picture 2" descr="http://inewp.com/wp-content/uploads/2013/02/12401677931387382913Anonymous_Mail_1_icon_svg_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4219" y="5453342"/>
            <a:ext cx="744703" cy="477851"/>
          </a:xfrm>
          <a:prstGeom prst="rect">
            <a:avLst/>
          </a:prstGeom>
          <a:noFill/>
        </p:spPr>
      </p:pic>
      <p:sp>
        <p:nvSpPr>
          <p:cNvPr id="61" name="Равнобедренный треугольник 60">
            <a:hlinkClick r:id="rId7" action="ppaction://hlinksldjump"/>
          </p:cNvPr>
          <p:cNvSpPr/>
          <p:nvPr/>
        </p:nvSpPr>
        <p:spPr>
          <a:xfrm rot="10800000">
            <a:off x="4241932" y="5277098"/>
            <a:ext cx="2000265" cy="2857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49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80773" y="1787936"/>
            <a:ext cx="1548000" cy="316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4702" y="983681"/>
            <a:ext cx="9252000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Пользователь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4702" y="4968094"/>
            <a:ext cx="9252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Пользователь</a:t>
            </a: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72810" y="4968818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Пятиугольник 68"/>
          <p:cNvSpPr/>
          <p:nvPr/>
        </p:nvSpPr>
        <p:spPr>
          <a:xfrm>
            <a:off x="2658149" y="5029608"/>
            <a:ext cx="5555987" cy="22684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Получение данных учетной записи у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Администратора ИБ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68859" y="1771782"/>
            <a:ext cx="7654627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r"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Куратор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1854689" y="4202232"/>
            <a:ext cx="766800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Администраторы</a:t>
            </a: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ЕОС-Качество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68859" y="3719885"/>
            <a:ext cx="7654627" cy="504000"/>
          </a:xfrm>
          <a:prstGeom prst="rect">
            <a:avLst/>
          </a:prstGeom>
          <a:solidFill>
            <a:srgbClr val="00B0F0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Администраторы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>
            <a:spLocks/>
          </p:cNvSpPr>
          <p:nvPr/>
        </p:nvSpPr>
        <p:spPr>
          <a:xfrm>
            <a:off x="1851593" y="2943269"/>
            <a:ext cx="7654627" cy="756000"/>
          </a:xfrm>
          <a:prstGeom prst="rect">
            <a:avLst/>
          </a:prstGeom>
          <a:solidFill>
            <a:srgbClr val="92D050"/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Центр поддержки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пользователей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41032" y="1446631"/>
            <a:ext cx="1610561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 eaLnBrk="0" hangingPunct="0"/>
            <a:r>
              <a:rPr lang="ru-RU" sz="1100" b="1" dirty="0" smtClean="0"/>
              <a:t>Категория Б:</a:t>
            </a:r>
          </a:p>
          <a:p>
            <a:pPr lvl="0" algn="ctr"/>
            <a:r>
              <a:rPr lang="ru-RU" sz="1100" b="1" dirty="0"/>
              <a:t>Прикрепленные лица, представители контрагентов/иных организаций</a:t>
            </a:r>
          </a:p>
          <a:p>
            <a:pPr algn="ctr" eaLnBrk="0" hangingPunct="0"/>
            <a:endParaRPr lang="ru-RU" sz="1100" b="1" dirty="0"/>
          </a:p>
          <a:p>
            <a:pPr algn="ctr" eaLnBrk="0" hangingPunct="0"/>
            <a:endParaRPr lang="ru-RU" sz="1100" b="1" dirty="0" smtClean="0"/>
          </a:p>
          <a:p>
            <a:pPr algn="ctr" eaLnBrk="0" hangingPunct="0"/>
            <a:endParaRPr lang="ru-RU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872810" y="1022543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1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2658151" y="1377237"/>
            <a:ext cx="5765798" cy="36112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Направить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Excel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и скан ЛИ Куратору(в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соответствии с договором/иными отношениями)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пользователя в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организации Госкорпорации «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</a:rPr>
              <a:t>Росатом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11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72810" y="1379305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2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2670893" y="2397595"/>
            <a:ext cx="5896622" cy="369977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Отследить согласование, при необходимости устранить замечания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72810" y="1885147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3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2640671" y="3298302"/>
            <a:ext cx="5196530" cy="36653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Проверка полноты информации, возможное уточнение.</a:t>
            </a:r>
          </a:p>
          <a:p>
            <a:pPr>
              <a:defRPr/>
            </a:pP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6971" y="2406075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4</a:t>
            </a:r>
          </a:p>
        </p:txBody>
      </p:sp>
      <p:sp>
        <p:nvSpPr>
          <p:cNvPr id="36" name="Пятиугольник 35"/>
          <p:cNvSpPr/>
          <p:nvPr/>
        </p:nvSpPr>
        <p:spPr>
          <a:xfrm>
            <a:off x="2640671" y="2964134"/>
            <a:ext cx="5196530" cy="334168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Подписанный ЛИ автоматически направляется в адрес ЦПП,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куратор 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получает письмо с номером обращения(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SD*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55924" y="2967745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55924" y="3312293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Пятиугольник 38"/>
          <p:cNvSpPr>
            <a:spLocks/>
          </p:cNvSpPr>
          <p:nvPr/>
        </p:nvSpPr>
        <p:spPr>
          <a:xfrm>
            <a:off x="2658150" y="3737058"/>
            <a:ext cx="5555987" cy="430887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Создание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учетной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записи пользователя в домене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Inter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. Генерация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и передача начального пароля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соответствующему Администратору ИБ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" name="TextBox 39">
            <a:hlinkClick r:id="rId3" action="ppaction://hlinksldjump"/>
          </p:cNvPr>
          <p:cNvSpPr txBox="1"/>
          <p:nvPr/>
        </p:nvSpPr>
        <p:spPr>
          <a:xfrm>
            <a:off x="3092228" y="5395402"/>
            <a:ext cx="421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Доступ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получен, можно работать!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72810" y="3797682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2673243" y="4281535"/>
            <a:ext cx="5540893" cy="21778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Присвоение/ изменение полномочий в ЕОС-Качество</a:t>
            </a:r>
          </a:p>
        </p:txBody>
      </p:sp>
      <p:pic>
        <p:nvPicPr>
          <p:cNvPr id="44" name="Picture 2" descr="http://inewp.com/wp-content/uploads/2013/02/12401677931387382913Anonymous_Mail_1_icon_svg_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459" y="5344151"/>
            <a:ext cx="498923" cy="320142"/>
          </a:xfrm>
          <a:prstGeom prst="rect">
            <a:avLst/>
          </a:prstGeom>
          <a:noFill/>
        </p:spPr>
      </p:pic>
      <p:sp>
        <p:nvSpPr>
          <p:cNvPr id="45" name="Равнобедренный треугольник 44">
            <a:hlinkClick r:id="rId3" action="ppaction://hlinksldjump"/>
          </p:cNvPr>
          <p:cNvSpPr/>
          <p:nvPr/>
        </p:nvSpPr>
        <p:spPr>
          <a:xfrm rot="10800000">
            <a:off x="4128114" y="5305883"/>
            <a:ext cx="2000265" cy="21588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иугольник 46"/>
          <p:cNvSpPr/>
          <p:nvPr/>
        </p:nvSpPr>
        <p:spPr>
          <a:xfrm>
            <a:off x="2667892" y="1774550"/>
            <a:ext cx="5899623" cy="611563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Загрузить ЛИ в ЕОСДО** с использованием соответствующего шаблона, добавив в согласующие службу безопасности(заполняется по умолчанию), владельца ресурса (Слудняков Сергей </a:t>
            </a:r>
            <a:r>
              <a:rPr lang="ru-RU" sz="900" dirty="0" smtClean="0">
                <a:solidFill>
                  <a:schemeClr val="tx1"/>
                </a:solidFill>
              </a:rPr>
              <a:t>Васильевич), в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случае наличия ролей по Оценке соответствия-  дополнительно добавить Павлова Дениса Владимировича, </a:t>
            </a:r>
            <a:r>
              <a:rPr lang="ru-RU" sz="900" dirty="0" err="1" smtClean="0">
                <a:solidFill>
                  <a:schemeClr val="accent6">
                    <a:lumMod val="50000"/>
                  </a:schemeClr>
                </a:solidFill>
              </a:rPr>
              <a:t>АИБа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*** ИТ-ресурса «ЕОС-Качество» (Сычева Анастасия Витальевна) </a:t>
            </a:r>
            <a:endParaRPr lang="ru-RU" sz="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59020" y="4237543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5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57" name="Пятиугольник 56"/>
          <p:cNvSpPr/>
          <p:nvPr/>
        </p:nvSpPr>
        <p:spPr>
          <a:xfrm>
            <a:off x="2658150" y="1003968"/>
            <a:ext cx="5765799" cy="365823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Заполнить шаблон ЛИ,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руководствуясь подсказками в нём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*, согласовать с Куратором,  распечатать, подписать в предусмотренных местах и отсканировать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3123" y="5720792"/>
            <a:ext cx="950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При </a:t>
            </a:r>
            <a:r>
              <a:rPr lang="ru-RU" sz="1000" dirty="0"/>
              <a:t>необходимости создать обращение на </a:t>
            </a:r>
            <a:r>
              <a:rPr lang="ru-RU" sz="1000" dirty="0">
                <a:hlinkClick r:id="rId7"/>
              </a:rPr>
              <a:t>1111</a:t>
            </a:r>
            <a:r>
              <a:rPr lang="en-US" sz="1000" dirty="0">
                <a:hlinkClick r:id="rId7"/>
              </a:rPr>
              <a:t>@greenatom.ru</a:t>
            </a:r>
            <a:r>
              <a:rPr lang="en-US" sz="1000" dirty="0"/>
              <a:t> </a:t>
            </a:r>
            <a:r>
              <a:rPr lang="ru-RU" sz="1000" dirty="0"/>
              <a:t>с темой «Консультация по листу исполнения ЕОС-Качество</a:t>
            </a:r>
            <a:r>
              <a:rPr lang="ru-RU" sz="1000" dirty="0" smtClean="0"/>
              <a:t>» или обратиться к Куратору.</a:t>
            </a:r>
          </a:p>
          <a:p>
            <a:r>
              <a:rPr lang="ru-RU" sz="1000" dirty="0" smtClean="0"/>
              <a:t>!!! В </a:t>
            </a:r>
            <a:r>
              <a:rPr lang="ru-RU" sz="1000" dirty="0"/>
              <a:t>соответствии с п.3.2.1 Приказа 1/1517-П подключение одного и того же пользователя от двух разных организаций через одного Куратора невозможно.</a:t>
            </a:r>
            <a:endParaRPr lang="ru-RU" sz="1000" b="1" dirty="0"/>
          </a:p>
          <a:p>
            <a:r>
              <a:rPr lang="ru-RU" sz="1000" dirty="0" smtClean="0"/>
              <a:t>** </a:t>
            </a:r>
            <a:r>
              <a:rPr lang="ru-RU" sz="1000" dirty="0"/>
              <a:t>При необходимости создать обращение на </a:t>
            </a:r>
            <a:r>
              <a:rPr lang="ru-RU" sz="1000" dirty="0">
                <a:hlinkClick r:id="rId7"/>
              </a:rPr>
              <a:t>1111</a:t>
            </a:r>
            <a:r>
              <a:rPr lang="en-US" sz="1000" dirty="0">
                <a:hlinkClick r:id="rId7"/>
              </a:rPr>
              <a:t>@greenatom.ru</a:t>
            </a:r>
            <a:r>
              <a:rPr lang="en-US" sz="1000" dirty="0"/>
              <a:t> </a:t>
            </a:r>
            <a:r>
              <a:rPr lang="ru-RU" sz="1000" dirty="0"/>
              <a:t>с темой «Консультация по загрузке листа исполнения в ЕОСДО»</a:t>
            </a:r>
            <a:endParaRPr lang="ru-RU" sz="1000" b="1" dirty="0"/>
          </a:p>
          <a:p>
            <a:r>
              <a:rPr lang="ru-RU" sz="1000" dirty="0" smtClean="0"/>
              <a:t>***  Администратор информационной безопасности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1354" y="2621737"/>
            <a:ext cx="1106734" cy="106235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ая прямоугольная выноска 70"/>
          <p:cNvSpPr/>
          <p:nvPr/>
        </p:nvSpPr>
        <p:spPr>
          <a:xfrm>
            <a:off x="336236" y="3933324"/>
            <a:ext cx="1416970" cy="725131"/>
          </a:xfrm>
          <a:prstGeom prst="wedgeRoundRectCallout">
            <a:avLst>
              <a:gd name="adj1" fmla="val -12467"/>
              <a:gd name="adj2" fmla="val -665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Необходим доступ </a:t>
            </a:r>
            <a:r>
              <a:rPr lang="ru-RU" sz="1300" dirty="0" smtClean="0"/>
              <a:t>в</a:t>
            </a:r>
          </a:p>
          <a:p>
            <a:pPr algn="ctr">
              <a:defRPr/>
            </a:pPr>
            <a:r>
              <a:rPr lang="ru-RU" sz="1300" dirty="0" smtClean="0"/>
              <a:t>ЕОС-Качество</a:t>
            </a:r>
            <a:endParaRPr lang="ru-RU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1854689" y="4630167"/>
            <a:ext cx="7668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Куратор</a:t>
            </a:r>
          </a:p>
        </p:txBody>
      </p:sp>
      <p:sp>
        <p:nvSpPr>
          <p:cNvPr id="59" name="Пятиугольник 58"/>
          <p:cNvSpPr/>
          <p:nvPr/>
        </p:nvSpPr>
        <p:spPr>
          <a:xfrm>
            <a:off x="2690045" y="4668430"/>
            <a:ext cx="5524092" cy="27297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Передача </a:t>
            </a:r>
            <a:r>
              <a:rPr lang="ru-RU" sz="1100" dirty="0">
                <a:solidFill>
                  <a:schemeClr val="tx1"/>
                </a:solidFill>
              </a:rPr>
              <a:t>пользователю информации </a:t>
            </a:r>
            <a:r>
              <a:rPr lang="ru-RU" sz="1100" dirty="0" smtClean="0">
                <a:solidFill>
                  <a:schemeClr val="tx1"/>
                </a:solidFill>
              </a:rPr>
              <a:t>о готовности, месте и способах получения логина </a:t>
            </a:r>
            <a:r>
              <a:rPr lang="ru-RU" sz="1100" dirty="0">
                <a:solidFill>
                  <a:schemeClr val="tx1"/>
                </a:solidFill>
              </a:rPr>
              <a:t>и </a:t>
            </a:r>
            <a:r>
              <a:rPr lang="ru-RU" sz="1100" dirty="0" smtClean="0">
                <a:solidFill>
                  <a:schemeClr val="tx1"/>
                </a:solidFill>
              </a:rPr>
              <a:t>пароля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59020" y="4664366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7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943400" y="1886427"/>
            <a:ext cx="7639253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r>
              <a:rPr lang="ru-RU" sz="1400" dirty="0" smtClean="0"/>
              <a:t>Куратор</a:t>
            </a:r>
          </a:p>
          <a:p>
            <a:pPr algn="r"/>
            <a:endParaRPr lang="ru-RU" sz="1400" dirty="0"/>
          </a:p>
          <a:p>
            <a:pPr algn="r"/>
            <a:endParaRPr lang="ru-RU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331316" y="1853388"/>
            <a:ext cx="1548000" cy="3096000"/>
          </a:xfrm>
          <a:prstGeom prst="rect">
            <a:avLst/>
          </a:prstGeom>
          <a:solidFill>
            <a:srgbClr val="CCFFCC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7846" y="1036758"/>
            <a:ext cx="9254805" cy="828000"/>
          </a:xfrm>
          <a:prstGeom prst="rect">
            <a:avLst/>
          </a:prstGeom>
          <a:solidFill>
            <a:srgbClr val="CCFFCC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Пользователь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51088" y="3701075"/>
            <a:ext cx="7639250" cy="461665"/>
          </a:xfrm>
          <a:prstGeom prst="rect">
            <a:avLst/>
          </a:prstGeom>
          <a:solidFill>
            <a:srgbClr val="00B0F0"/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Администраторы</a:t>
            </a:r>
          </a:p>
          <a:p>
            <a:pPr algn="r">
              <a:defRPr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205215" y="69010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4765376" y="70768"/>
            <a:ext cx="356556" cy="353683"/>
          </a:xfrm>
          <a:prstGeom prst="flowChartConnector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325537" y="69011"/>
            <a:ext cx="356556" cy="353683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342789" y="61185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1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1254" y="60787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1093" y="53361"/>
            <a:ext cx="1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93342" y="1043052"/>
            <a:ext cx="1673137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Ctr="1">
            <a:spAutoFit/>
          </a:bodyPr>
          <a:lstStyle/>
          <a:p>
            <a:pPr algn="ctr" eaLnBrk="0" hangingPunct="0"/>
            <a:r>
              <a:rPr lang="ru-RU" sz="1100" b="1" dirty="0" smtClean="0"/>
              <a:t>Категория В:</a:t>
            </a:r>
          </a:p>
          <a:p>
            <a:pPr algn="ctr" eaLnBrk="0" hangingPunct="0"/>
            <a:r>
              <a:rPr lang="ru-RU" sz="1100" b="1" dirty="0" smtClean="0"/>
              <a:t>Граждане иностранных государств и граждане РФ находящиеся на территории других стран</a:t>
            </a:r>
            <a:endParaRPr lang="ru-RU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00983" y="1087517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1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2756172" y="1442211"/>
            <a:ext cx="5511528" cy="36112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Направить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Excel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и скан ЛИ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Куратору(в соответствии с договором/иными отношениями) пользователя в организации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</a:rPr>
              <a:t>Госкорпорации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</a:rPr>
              <a:t>Росатом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00983" y="1444279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2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2756156" y="2614605"/>
            <a:ext cx="5809874" cy="27957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Отследить согласование, при необходимости устранить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замечания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0983" y="1955882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6479" y="2572036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4</a:t>
            </a:r>
          </a:p>
        </p:txBody>
      </p:sp>
      <p:sp>
        <p:nvSpPr>
          <p:cNvPr id="41" name="Пятиугольник 40"/>
          <p:cNvSpPr/>
          <p:nvPr/>
        </p:nvSpPr>
        <p:spPr>
          <a:xfrm>
            <a:off x="2725484" y="3702259"/>
            <a:ext cx="5542215" cy="42367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Создание учетной записи пользователя в домене 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Inter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. Генерация и передача начального пароля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соответствующему Администратору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ИБ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87103" y="3713511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2757288" y="1943334"/>
            <a:ext cx="5808742" cy="671271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dirty="0">
                <a:solidFill>
                  <a:schemeClr val="accent6">
                    <a:lumMod val="50000"/>
                  </a:schemeClr>
                </a:solidFill>
              </a:rPr>
              <a:t>Загрузить ЛИ в ЕОСДО** с использованием соответствующего шаблона, добавив в согласующие службу безопасности(заполняется по умолчанию), владельца ресурса (Слудняков Сергей Васильевич), в случае наличия ролей по Оценке соответствия-  дополнительно добавить Павлова Дениса 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Владимировича, </a:t>
            </a:r>
            <a:r>
              <a:rPr lang="ru-RU" sz="900" dirty="0" err="1">
                <a:solidFill>
                  <a:schemeClr val="accent6">
                    <a:lumMod val="50000"/>
                  </a:schemeClr>
                </a:solidFill>
              </a:rPr>
              <a:t>АИБа</a:t>
            </a:r>
            <a:r>
              <a:rPr lang="ru-RU" sz="900" dirty="0">
                <a:solidFill>
                  <a:schemeClr val="accent6">
                    <a:lumMod val="50000"/>
                  </a:schemeClr>
                </a:solidFill>
              </a:rPr>
              <a:t>*** ИТ-ресурса «ЕОС-Качество»(Сычева Анастасия Витальевна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), ДЗГТИ </a:t>
            </a:r>
            <a:r>
              <a:rPr lang="ru-RU" sz="900" dirty="0" err="1" smtClean="0">
                <a:solidFill>
                  <a:schemeClr val="accent6">
                    <a:lumMod val="50000"/>
                  </a:schemeClr>
                </a:solidFill>
              </a:rPr>
              <a:t>Госкорпорации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900" dirty="0" err="1" smtClean="0">
                <a:solidFill>
                  <a:schemeClr val="accent6">
                    <a:lumMod val="50000"/>
                  </a:schemeClr>
                </a:solidFill>
              </a:rPr>
              <a:t>Росатом</a:t>
            </a:r>
            <a:r>
              <a:rPr lang="ru-RU" sz="900" dirty="0" smtClean="0">
                <a:solidFill>
                  <a:schemeClr val="accent6">
                    <a:lumMod val="50000"/>
                  </a:schemeClr>
                </a:solidFill>
              </a:rPr>
              <a:t>»(заполняется по умолчанию)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337798" y="680329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869055" y="472355"/>
            <a:ext cx="126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Как</a:t>
            </a:r>
          </a:p>
          <a:p>
            <a:pPr algn="ctr"/>
            <a:r>
              <a:rPr lang="ru-RU" sz="1200" dirty="0" smtClean="0"/>
              <a:t>подключиться</a:t>
            </a:r>
            <a:endParaRPr lang="ru-RU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676535" y="472355"/>
            <a:ext cx="141391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Куда обратиться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за помощью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74680" y="472355"/>
            <a:ext cx="157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Как научиться</a:t>
            </a:r>
          </a:p>
          <a:p>
            <a:pPr algn="ctr"/>
            <a:r>
              <a:rPr lang="ru-RU" sz="1200" dirty="0" smtClean="0">
                <a:solidFill>
                  <a:schemeClr val="bg1">
                    <a:lumMod val="75000"/>
                  </a:schemeClr>
                </a:solidFill>
              </a:rPr>
              <a:t>работать в системе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753506" y="685800"/>
            <a:ext cx="820135" cy="4571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>
            <a:spLocks noChangeAspect="1"/>
          </p:cNvSpPr>
          <p:nvPr/>
        </p:nvSpPr>
        <p:spPr>
          <a:xfrm>
            <a:off x="368383" y="146315"/>
            <a:ext cx="649531" cy="572852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50" name="Пятиугольник 49"/>
          <p:cNvSpPr/>
          <p:nvPr/>
        </p:nvSpPr>
        <p:spPr>
          <a:xfrm>
            <a:off x="2756172" y="1068942"/>
            <a:ext cx="5511528" cy="365823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Заполнить шаблон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ЛИ,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руководствуясь подсказками в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нём*, согласовать с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Куратором распечатать, подписать в предусмотренных местах и отсканировать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50519" y="2473284"/>
            <a:ext cx="1106734" cy="106235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395401" y="3676609"/>
            <a:ext cx="1416970" cy="686071"/>
          </a:xfrm>
          <a:prstGeom prst="wedgeRoundRectCallout">
            <a:avLst>
              <a:gd name="adj1" fmla="val -12467"/>
              <a:gd name="adj2" fmla="val -665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/>
              <a:t>Необходим доступ </a:t>
            </a:r>
            <a:r>
              <a:rPr lang="ru-RU" sz="1300" dirty="0" smtClean="0"/>
              <a:t>в</a:t>
            </a:r>
          </a:p>
          <a:p>
            <a:pPr algn="ctr">
              <a:defRPr/>
            </a:pPr>
            <a:r>
              <a:rPr lang="ru-RU" sz="1300" dirty="0" smtClean="0"/>
              <a:t>ЕОС-Качество</a:t>
            </a:r>
            <a:endParaRPr lang="ru-RU" sz="1300" dirty="0"/>
          </a:p>
        </p:txBody>
      </p:sp>
      <p:sp>
        <p:nvSpPr>
          <p:cNvPr id="66" name="TextBox 65">
            <a:hlinkClick r:id="rId6" action="ppaction://hlinksldjump"/>
          </p:cNvPr>
          <p:cNvSpPr txBox="1"/>
          <p:nvPr/>
        </p:nvSpPr>
        <p:spPr>
          <a:xfrm>
            <a:off x="3269942" y="5337586"/>
            <a:ext cx="42148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      Доступ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получен, можно работать!</a:t>
            </a:r>
          </a:p>
        </p:txBody>
      </p:sp>
      <p:pic>
        <p:nvPicPr>
          <p:cNvPr id="67" name="Picture 2" descr="http://inewp.com/wp-content/uploads/2013/02/12401677931387382913Anonymous_Mail_1_icon_svg_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6137" y="5229610"/>
            <a:ext cx="532518" cy="341699"/>
          </a:xfrm>
          <a:prstGeom prst="rect">
            <a:avLst/>
          </a:prstGeom>
          <a:noFill/>
        </p:spPr>
      </p:pic>
      <p:sp>
        <p:nvSpPr>
          <p:cNvPr id="68" name="Равнобедренный треугольник 67">
            <a:hlinkClick r:id="rId6" action="ppaction://hlinksldjump"/>
          </p:cNvPr>
          <p:cNvSpPr/>
          <p:nvPr/>
        </p:nvSpPr>
        <p:spPr>
          <a:xfrm rot="10800000">
            <a:off x="4414451" y="5241553"/>
            <a:ext cx="2000265" cy="17024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3655" y="5723732"/>
            <a:ext cx="9653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При </a:t>
            </a:r>
            <a:r>
              <a:rPr lang="ru-RU" sz="1000" dirty="0"/>
              <a:t>необходимости создать обращение на </a:t>
            </a:r>
            <a:r>
              <a:rPr lang="ru-RU" sz="1000" dirty="0">
                <a:hlinkClick r:id="rId8"/>
              </a:rPr>
              <a:t>1111</a:t>
            </a:r>
            <a:r>
              <a:rPr lang="en-US" sz="1000" dirty="0">
                <a:hlinkClick r:id="rId8"/>
              </a:rPr>
              <a:t>@greenatom.ru</a:t>
            </a:r>
            <a:r>
              <a:rPr lang="en-US" sz="1000" dirty="0"/>
              <a:t> </a:t>
            </a:r>
            <a:r>
              <a:rPr lang="ru-RU" sz="1000" dirty="0"/>
              <a:t>с темой «Консультация по листу исполнения ЕОС-Качество</a:t>
            </a:r>
            <a:r>
              <a:rPr lang="ru-RU" sz="1000" dirty="0" smtClean="0"/>
              <a:t>» или обратиться к Куратору.</a:t>
            </a:r>
          </a:p>
          <a:p>
            <a:r>
              <a:rPr lang="ru-RU" sz="1000" dirty="0"/>
              <a:t>!!! В соответствии с п.3.2.1 Приказа 1/1517-П подключение одного и того же пользователя от двух разных организаций через одного Куратора невозможно</a:t>
            </a:r>
            <a:r>
              <a:rPr lang="ru-RU" sz="1000" dirty="0" smtClean="0"/>
              <a:t>.</a:t>
            </a:r>
            <a:endParaRPr lang="ru-RU" sz="1000" b="1" dirty="0"/>
          </a:p>
          <a:p>
            <a:r>
              <a:rPr lang="ru-RU" sz="1000" dirty="0" smtClean="0"/>
              <a:t>** </a:t>
            </a:r>
            <a:r>
              <a:rPr lang="ru-RU" sz="1000" dirty="0"/>
              <a:t>При необходимости создать обращение на </a:t>
            </a:r>
            <a:r>
              <a:rPr lang="ru-RU" sz="1000" dirty="0">
                <a:hlinkClick r:id="rId8"/>
              </a:rPr>
              <a:t>1111</a:t>
            </a:r>
            <a:r>
              <a:rPr lang="en-US" sz="1000" dirty="0">
                <a:hlinkClick r:id="rId8"/>
              </a:rPr>
              <a:t>@greenatom.ru</a:t>
            </a:r>
            <a:r>
              <a:rPr lang="en-US" sz="1000" dirty="0"/>
              <a:t> </a:t>
            </a:r>
            <a:r>
              <a:rPr lang="ru-RU" sz="1000" dirty="0"/>
              <a:t>с темой «Консультация по загрузке листа исполнения в ЕОСДО»</a:t>
            </a:r>
            <a:endParaRPr lang="ru-RU" sz="1000" b="1" dirty="0"/>
          </a:p>
          <a:p>
            <a:r>
              <a:rPr lang="ru-RU" sz="1000" dirty="0" smtClean="0"/>
              <a:t>***  </a:t>
            </a:r>
            <a:r>
              <a:rPr lang="ru-RU" sz="1000" dirty="0"/>
              <a:t>Администратор информационной безопасности ИС ЕОС-Качество</a:t>
            </a:r>
          </a:p>
        </p:txBody>
      </p:sp>
      <p:sp>
        <p:nvSpPr>
          <p:cNvPr id="51" name="TextBox 50"/>
          <p:cNvSpPr txBox="1">
            <a:spLocks/>
          </p:cNvSpPr>
          <p:nvPr/>
        </p:nvSpPr>
        <p:spPr>
          <a:xfrm>
            <a:off x="1943400" y="2957386"/>
            <a:ext cx="7654627" cy="756000"/>
          </a:xfrm>
          <a:prstGeom prst="rect">
            <a:avLst/>
          </a:prstGeom>
          <a:solidFill>
            <a:srgbClr val="92D050"/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Центр поддержки</a:t>
            </a:r>
          </a:p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пользователей</a:t>
            </a:r>
          </a:p>
        </p:txBody>
      </p:sp>
      <p:sp>
        <p:nvSpPr>
          <p:cNvPr id="74" name="Пятиугольник 73"/>
          <p:cNvSpPr/>
          <p:nvPr/>
        </p:nvSpPr>
        <p:spPr>
          <a:xfrm>
            <a:off x="2732478" y="3312419"/>
            <a:ext cx="5196530" cy="36653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Проверка полноты информации, возможное уточнение.</a:t>
            </a:r>
          </a:p>
          <a:p>
            <a:pPr>
              <a:defRPr/>
            </a:pP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5" name="Пятиугольник 74"/>
          <p:cNvSpPr/>
          <p:nvPr/>
        </p:nvSpPr>
        <p:spPr>
          <a:xfrm>
            <a:off x="2732478" y="2978251"/>
            <a:ext cx="5196530" cy="36630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Подписанный ЛИ автоматически направляется в адрес ЦПП,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куратор 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получает письмо с номером обращения(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</a:rPr>
              <a:t>SD*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947731" y="2981862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5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47731" y="3326410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6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0040" y="4902313"/>
            <a:ext cx="92520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Пользователь</a:t>
            </a:r>
          </a:p>
          <a:p>
            <a:pPr algn="r">
              <a:defRPr/>
            </a:pPr>
            <a:endParaRPr lang="ru-RU" sz="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48148" y="4903037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8" name="Пятиугольник 77"/>
          <p:cNvSpPr/>
          <p:nvPr/>
        </p:nvSpPr>
        <p:spPr>
          <a:xfrm>
            <a:off x="2733487" y="4963827"/>
            <a:ext cx="5555987" cy="22684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Получение данных учетной записи у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Администратора ИБ</a:t>
            </a:r>
            <a:endParaRPr lang="ru-RU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930027" y="4136451"/>
            <a:ext cx="766800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Администраторы</a:t>
            </a:r>
          </a:p>
          <a:p>
            <a:pPr algn="r">
              <a:defRPr/>
            </a:pP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</a:rPr>
              <a:t>ЕОС-Качество</a:t>
            </a:r>
          </a:p>
        </p:txBody>
      </p:sp>
      <p:sp>
        <p:nvSpPr>
          <p:cNvPr id="80" name="Пятиугольник 79"/>
          <p:cNvSpPr/>
          <p:nvPr/>
        </p:nvSpPr>
        <p:spPr>
          <a:xfrm>
            <a:off x="2748581" y="4215754"/>
            <a:ext cx="5540893" cy="217784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>
                <a:solidFill>
                  <a:schemeClr val="accent6">
                    <a:lumMod val="50000"/>
                  </a:schemeClr>
                </a:solidFill>
              </a:rPr>
              <a:t>Присвоение/ изменение полномочий в ЕОС-Качество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934358" y="4171762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30027" y="4564386"/>
            <a:ext cx="7668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dashDot"/>
          </a:ln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Куратор</a:t>
            </a:r>
          </a:p>
        </p:txBody>
      </p:sp>
      <p:sp>
        <p:nvSpPr>
          <p:cNvPr id="83" name="Пятиугольник 82"/>
          <p:cNvSpPr/>
          <p:nvPr/>
        </p:nvSpPr>
        <p:spPr>
          <a:xfrm>
            <a:off x="2765383" y="4602649"/>
            <a:ext cx="5524092" cy="272976"/>
          </a:xfrm>
          <a:prstGeom prst="homePlate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Передача </a:t>
            </a:r>
            <a:r>
              <a:rPr lang="ru-RU" sz="1100" dirty="0">
                <a:solidFill>
                  <a:schemeClr val="tx1"/>
                </a:solidFill>
              </a:rPr>
              <a:t>пользователю информации </a:t>
            </a:r>
            <a:r>
              <a:rPr lang="ru-RU" sz="1100" dirty="0" smtClean="0">
                <a:solidFill>
                  <a:schemeClr val="tx1"/>
                </a:solidFill>
              </a:rPr>
              <a:t>о готовности, месте и способах получения логина </a:t>
            </a:r>
            <a:r>
              <a:rPr lang="ru-RU" sz="1100" dirty="0">
                <a:solidFill>
                  <a:schemeClr val="tx1"/>
                </a:solidFill>
              </a:rPr>
              <a:t>и </a:t>
            </a:r>
            <a:r>
              <a:rPr lang="ru-RU" sz="1100" dirty="0" smtClean="0">
                <a:solidFill>
                  <a:schemeClr val="tx1"/>
                </a:solidFill>
              </a:rPr>
              <a:t>пароля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34358" y="4598585"/>
            <a:ext cx="857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Шаг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9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92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5315" y="0"/>
            <a:ext cx="7440782" cy="962025"/>
          </a:xfrm>
        </p:spPr>
        <p:txBody>
          <a:bodyPr/>
          <a:lstStyle/>
          <a:p>
            <a:r>
              <a:rPr lang="ru-RU" dirty="0" smtClean="0"/>
              <a:t>Требования к рабочему месту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77374" y="2032001"/>
            <a:ext cx="4268199" cy="342286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kern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Системой рабочие места пользователей должны обладать следующими характеристиками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1" hangingPunct="1"/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процессор</a:t>
            </a:r>
            <a:r>
              <a:rPr lang="ru-RU" sz="14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ru-RU" sz="1400" kern="1200" dirty="0" err="1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ntel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4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Pentium</a:t>
            </a:r>
            <a:r>
              <a:rPr lang="ru-RU" sz="14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или более поздней версии с поддержкой SSE2 32-разрядный (х86) или 64-разрядный (х64) процессор с тактовой частотой 1,5 ГГц или выше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</a:t>
            </a:r>
            <a:r>
              <a:rPr lang="ru-RU" sz="14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запоминающее устройство (ОЗУ): 1 Гб (для 32-разрядного процессора) или 2 Гб (для 64-разрядного процессора)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lvl="1" algn="just" eaLnBrk="1" hangingPunct="1"/>
            <a:r>
              <a:rPr lang="ru-RU" sz="14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есткий диск: наличие не менее 100 Мб свободного места на системном диске</a:t>
            </a:r>
            <a:r>
              <a:rPr lang="en-US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lang="ru-RU" sz="1400" kern="1200" dirty="0" smtClean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algn="just" eaLnBrk="1" hangingPunct="1"/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скорость </a:t>
            </a:r>
            <a:r>
              <a:rPr lang="ru-RU" sz="14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сетевого соединения: 10 Мбит/сек или выше</a:t>
            </a:r>
            <a:r>
              <a:rPr lang="ru-RU" sz="14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lvl="1" algn="just" eaLnBrk="1" hangingPunct="1"/>
            <a:endParaRPr lang="ru-RU" sz="14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AB659B-A09B-49A8-A879-BAC38B427183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374" y="155263"/>
            <a:ext cx="595086" cy="547146"/>
          </a:xfrm>
          <a:prstGeom prst="ellipse">
            <a:avLst/>
          </a:prstGeom>
          <a:blipFill>
            <a:blip r:embed="rId3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1764" y="1138089"/>
            <a:ext cx="3941147" cy="648000"/>
          </a:xfrm>
          <a:prstGeom prst="rect">
            <a:avLst/>
          </a:prstGeom>
          <a:ln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Аппаратное обеспечение.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4891" y="1136658"/>
            <a:ext cx="4158863" cy="648000"/>
          </a:xfrm>
          <a:prstGeom prst="rect">
            <a:avLst/>
          </a:prstGeom>
          <a:ln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Программное </a:t>
            </a:r>
            <a:r>
              <a:rPr lang="ru-RU" sz="2400" dirty="0" smtClean="0"/>
              <a:t>обеспечение.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15" name="Объект 3"/>
          <p:cNvSpPr>
            <a:spLocks noGrp="1"/>
          </p:cNvSpPr>
          <p:nvPr>
            <p:ph sz="half" idx="1"/>
          </p:nvPr>
        </p:nvSpPr>
        <p:spPr>
          <a:xfrm>
            <a:off x="5101250" y="2032001"/>
            <a:ext cx="4526147" cy="4169102"/>
          </a:xfrm>
        </p:spPr>
        <p:txBody>
          <a:bodyPr/>
          <a:lstStyle/>
          <a:p>
            <a:pPr marL="4763" lvl="1" indent="0" algn="just">
              <a:buNone/>
            </a:pP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работы с Системой рабочие места пользователей должны быть укомплектованы следующим ПО, в соответствии со стандартами, принятыми в отрасли, в том числе:</a:t>
            </a:r>
          </a:p>
          <a:p>
            <a:pPr lvl="1" algn="just"/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ОС: 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 Windows 7 и выше / </a:t>
            </a:r>
            <a:r>
              <a:rPr lang="en-US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Astra </a:t>
            </a:r>
            <a:r>
              <a:rPr lang="en-US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linux</a:t>
            </a:r>
            <a:r>
              <a:rPr lang="en-US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1.6 и выше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algn="just"/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2010 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выше;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algn="just"/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для чтения файлов формата</a:t>
            </a:r>
            <a:r>
              <a:rPr lang="en-US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*.pdf;</a:t>
            </a:r>
            <a:endParaRPr lang="ru-RU" sz="12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algn="just"/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екомендуется 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использовать следующие браузеры </a:t>
            </a:r>
            <a:r>
              <a:rPr lang="ru-RU" sz="1200" kern="1200" dirty="0" err="1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десктопных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компьютеров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Chromium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браузеры, созданные на его основе (наиболее известные и распространенные -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Google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Chrome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Microsoft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Edge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прочие) версии 80 и выше, Яндекс-браузер версии 20.2.3 и выше. </a:t>
            </a:r>
          </a:p>
          <a:p>
            <a:pPr marL="358775" lvl="1" indent="0" algn="just">
              <a:buNone/>
            </a:pP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Корректная работа в иных 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браузерах (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том 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числе 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установленных на мобильных устройствах) не гарантирована в силу того, что их архитектура обладает меньшим количеством модулей, необходимых для полноценной работы портальной </a:t>
            </a:r>
            <a:r>
              <a:rPr lang="ru-RU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части 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базе </a:t>
            </a:r>
            <a:r>
              <a:rPr lang="ru-RU" sz="1200" kern="1200" dirty="0" err="1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Битрикс</a:t>
            </a:r>
            <a:r>
              <a:rPr lang="ru-RU" sz="1200" kern="1200" dirty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82563" lvl="1" indent="0" algn="just" eaLnBrk="1" hangingPunct="1">
              <a:buNone/>
            </a:pPr>
            <a:endParaRPr lang="ru-RU" sz="14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трелка вниз 7">
            <a:hlinkClick r:id="rId5" action="ppaction://hlinksldjump"/>
          </p:cNvPr>
          <p:cNvSpPr/>
          <p:nvPr/>
        </p:nvSpPr>
        <p:spPr>
          <a:xfrm>
            <a:off x="5101251" y="5824728"/>
            <a:ext cx="4342504" cy="548640"/>
          </a:xfrm>
          <a:prstGeom prst="downArrow">
            <a:avLst>
              <a:gd name="adj1" fmla="val 43498"/>
              <a:gd name="adj2" fmla="val 45804"/>
            </a:avLst>
          </a:prstGeom>
          <a:gradFill>
            <a:gsLst>
              <a:gs pos="0">
                <a:schemeClr val="tx2">
                  <a:lumMod val="0"/>
                  <a:lumOff val="10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hlinkClick r:id="rId5" action="ppaction://hlinksldjump"/>
              </a:rPr>
              <a:t>Подробнее</a:t>
            </a:r>
            <a:r>
              <a:rPr lang="ru-RU" sz="1200" dirty="0" smtClean="0">
                <a:noFill/>
                <a:hlinkClick r:id="rId5" action="ppaction://hlinksldjump"/>
              </a:rPr>
              <a:t> о настройках браузера</a:t>
            </a:r>
            <a:endParaRPr lang="ru-RU" sz="12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47596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B8BDC-9F09-4D8B-B419-94ECDEEBC92B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1335315" y="0"/>
            <a:ext cx="7440782" cy="962025"/>
          </a:xfrm>
        </p:spPr>
        <p:txBody>
          <a:bodyPr/>
          <a:lstStyle/>
          <a:p>
            <a:r>
              <a:rPr lang="ru-RU" dirty="0" smtClean="0"/>
              <a:t>Требования к рабочему месту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sz="half" idx="1"/>
          </p:nvPr>
        </p:nvSpPr>
        <p:spPr>
          <a:xfrm>
            <a:off x="377373" y="1093077"/>
            <a:ext cx="9250023" cy="259616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sz="12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Рекомендации по настройке браузера:</a:t>
            </a:r>
            <a:endParaRPr lang="ru-RU" sz="12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1600" b="1" dirty="0">
              <a:latin typeface="+mj-lt"/>
              <a:ea typeface="+mn-ea"/>
            </a:endParaRPr>
          </a:p>
          <a:p>
            <a:pPr marL="182563" lvl="1" indent="0" algn="just" eaLnBrk="1" hangingPunct="1">
              <a:buNone/>
            </a:pPr>
            <a:endParaRPr lang="ru-RU" sz="1400" kern="1200" dirty="0">
              <a:solidFill>
                <a:srgbClr val="00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7374" y="155263"/>
            <a:ext cx="595086" cy="547146"/>
          </a:xfrm>
          <a:prstGeom prst="ellipse">
            <a:avLst/>
          </a:prstGeom>
          <a:blipFill>
            <a:blip r:embed="rId2"/>
            <a:stretch>
              <a:fillRect t="-2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8928" y="6448446"/>
            <a:ext cx="28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Вернуться в содержание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77373" y="1312607"/>
            <a:ext cx="9250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Необходимость очистки кэша браузера (после обновлений системы или технических работ изменения в </a:t>
            </a:r>
            <a:r>
              <a:rPr lang="ru-RU" sz="12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-файлах отражаются </a:t>
            </a:r>
            <a:r>
              <a:rPr lang="ru-RU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истечения срока  кэша).</a:t>
            </a:r>
          </a:p>
          <a:p>
            <a:pPr lvl="1"/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очистки кэша необходимо перейти в меню Настройки - Показать дополнительные настройки - Личные данные (или Конфиденциальность и безопасность) - Очистить историю. </a:t>
            </a:r>
          </a:p>
          <a:p>
            <a:pPr lvl="1"/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"за всё время", отметить опции "Изображения и другие файлы, сохраненные в кэше" и  "Файлы </a:t>
            </a:r>
            <a:r>
              <a:rPr lang="ru-RU" sz="120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другие данные сайтов".</a:t>
            </a:r>
          </a:p>
          <a:p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Разрешение выполнения сценариев.</a:t>
            </a:r>
          </a:p>
          <a:p>
            <a:pPr lvl="1"/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разрешения выполнения сценариев необходимо перейти в меню Настройки - Показать дополнительные настройки - Личные данные (или Конфиденциальность и безопасность) - Настройки контента.</a:t>
            </a:r>
          </a:p>
          <a:p>
            <a:pPr lvl="1"/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Установить </a:t>
            </a:r>
            <a:r>
              <a:rPr lang="ru-RU" sz="12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чекбоксы</a:t>
            </a:r>
            <a:r>
              <a:rPr lang="ru-RU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Файлы </a:t>
            </a:r>
            <a:r>
              <a: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 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Разрешить сохранение локальных данных (рекомендуется),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– Показывать все (рекомендуется),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 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Разрешить всем сайтам использовать </a:t>
            </a:r>
            <a:r>
              <a: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(рекомендуется).</a:t>
            </a:r>
          </a:p>
          <a:p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3) Включение стилей отображения и элементов управления.</a:t>
            </a:r>
          </a:p>
          <a:p>
            <a:pPr lvl="1"/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включения стилей отображения необходимо перейти в меню Настройки - Показать дополнительные настройки - Сеть - Изменить настройки прокси-сервера - Вкладка «Дополнительно». Установить </a:t>
            </a:r>
            <a:r>
              <a:rPr lang="ru-RU" sz="12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чекбокс</a:t>
            </a:r>
            <a:r>
              <a:rPr lang="ru-RU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пункте «Включение стилей отображения для кнопок и иных элементов управления на веб-станицах».</a:t>
            </a:r>
          </a:p>
          <a:p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4) Настроить открытие печатных форм в окне браузера.</a:t>
            </a:r>
          </a:p>
          <a:p>
            <a:pPr lvl="1"/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настройки открытия печатных форм необходимо перейти в меню Настройки - Показать дополнительные настройки - Личные данные (или Конфиденциальность и безопасность) - Настройки контента - PDF-файлы. Снять </a:t>
            </a:r>
            <a:r>
              <a:rPr lang="ru-RU" sz="120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чекбокс</a:t>
            </a:r>
            <a:r>
              <a:rPr lang="ru-RU" sz="12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«Открывать PDF-файлы в приложении по умолчанию».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694" y="5432783"/>
            <a:ext cx="9250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Дополнительно: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В </a:t>
            </a:r>
            <a:r>
              <a:rPr lang="ru-RU" sz="1200" dirty="0">
                <a:solidFill>
                  <a:srgbClr val="FF0000"/>
                </a:solidFill>
              </a:rPr>
              <a:t>случае проблем при работе с ЕОС-Качество через терминальный Интернет необходимо привлечение специалистов группы поддержки пользователей организации</a:t>
            </a:r>
            <a:r>
              <a:rPr lang="ru-RU" sz="1200" dirty="0" smtClean="0">
                <a:solidFill>
                  <a:srgbClr val="FF0000"/>
                </a:solidFill>
              </a:rPr>
              <a:t>.</a:t>
            </a:r>
          </a:p>
          <a:p>
            <a:endParaRPr lang="ru-RU" sz="1200" dirty="0">
              <a:solidFill>
                <a:srgbClr val="FF0000"/>
              </a:solidFill>
            </a:endParaRPr>
          </a:p>
          <a:p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2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2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82762559899999990000E+000&quot;&gt;&lt;m_ppcolschidx val=&quot;0&quot;/&gt;&lt;m_rgb r=&quot;c5&quot; g=&quot;db&quot; b=&quot;eb&quot;/&gt;&lt;/elem&gt;&lt;elem m_fUsage=&quot;1.00000000000000000000E+000&quot;&gt;&lt;m_ppcolschidx val=&quot;0&quot;/&gt;&lt;m_rgb r=&quot;d8&quot; g=&quot;e7&quot; b=&quot;f2&quot;/&gt;&lt;/elem&gt;&lt;elem m_fUsage=&quot;9.39168440100000220000E-001&quot;&gt;&lt;m_ppcolschidx val=&quot;0&quot;/&gt;&lt;m_rgb r=&quot;bb&quot; g=&quot;db&quot; b=&quot;eb&quot;/&gt;&lt;/elem&gt;&lt;elem m_fUsage=&quot;9.00000000000000020000E-001&quot;&gt;&lt;m_ppcolschidx val=&quot;0&quot;/&gt;&lt;m_rgb r=&quot;8a&quot; g=&quot;b7&quot; b=&quot;d9&quot;/&gt;&lt;/elem&gt;&lt;elem m_fUsage=&quot;8.10000000000000050000E-001&quot;&gt;&lt;m_ppcolschidx val=&quot;0&quot;/&gt;&lt;m_rgb r=&quot;bc&quot; g=&quot;b7&quot; b=&quot;d9&quot;/&gt;&lt;/elem&gt;&lt;elem m_fUsage=&quot;7.29000000000000090000E-001&quot;&gt;&lt;m_ppcolschidx val=&quot;0&quot;/&gt;&lt;m_rgb r=&quot;ff&quot; g=&quot;c0&quot; b=&quot;0&quot;/&gt;&lt;/elem&gt;&lt;elem m_fUsage=&quot;6.56100000000000130000E-001&quot;&gt;&lt;m_ppcolschidx val=&quot;0&quot;/&gt;&lt;m_rgb r=&quot;f7&quot; g=&quot;c6&quot; b=&quot;1e&quot;/&gt;&lt;/elem&gt;&lt;/m_vecMRU&gt;&lt;/m_mruColor&gt;&lt;m_mapectfillschemeMRU&gt;&lt;key val=&quot;1&quot;/&gt;&lt;elem&gt;&lt;m_nPartnerID val=&quot;530&quot;/&gt;&lt;m_nIndex val=&quot;2&quot;/&gt;&lt;/elem&gt;&lt;key val=&quot;2&quot;/&gt;&lt;elem&gt;&lt;m_nPartnerID val=&quot;530&quot;/&gt;&lt;m_nIndex val=&quot;0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1352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a-section64">
  <a:themeElements>
    <a:clrScheme name="a-section6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a-section66">
  <a:themeElements>
    <a:clrScheme name="a-section66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-section61">
  <a:themeElements>
    <a:clrScheme name="b-section6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a-section62">
  <a:themeElements>
    <a:clrScheme name="a-section6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 w="127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a-section63">
  <a:themeElements>
    <a:clrScheme name="a-section6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a-section64">
  <a:themeElements>
    <a:clrScheme name="a-section6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_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a-section66">
  <a:themeElements>
    <a:clrScheme name="a-section66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6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Оформление по умолчанию">
  <a:themeElements>
    <a:clrScheme name="8_Оформление по умолчанию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b-default">
  <a:themeElements>
    <a:clrScheme name="b-default 3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5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8E5"/>
      </a:accent5>
      <a:accent6>
        <a:srgbClr val="002C68"/>
      </a:accent6>
      <a:hlink>
        <a:srgbClr val="045FA3"/>
      </a:hlink>
      <a:folHlink>
        <a:srgbClr val="6CAEDF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-section61">
  <a:themeElements>
    <a:clrScheme name="b-section61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section61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-section61">
  <a:themeElements>
    <a:clrScheme name="a-section61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  <a:ln w="127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-section6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1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-section62">
  <a:themeElements>
    <a:clrScheme name="a-section62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2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-section63">
  <a:themeElements>
    <a:clrScheme name="a-section63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3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-section64">
  <a:themeElements>
    <a:clrScheme name="a-section64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4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-section65">
  <a:themeElements>
    <a:clrScheme name="a-section65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section6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section6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section65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</a:themeOverride>
</file>

<file path=ppt/theme/themeOverride2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1952</Words>
  <Application>Microsoft Office PowerPoint</Application>
  <PresentationFormat>Лист A4 (210x297 мм)</PresentationFormat>
  <Paragraphs>373</Paragraphs>
  <Slides>17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26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49" baseType="lpstr">
      <vt:lpstr>Arial</vt:lpstr>
      <vt:lpstr>Calibri</vt:lpstr>
      <vt:lpstr>b-default</vt:lpstr>
      <vt:lpstr>b-content</vt:lpstr>
      <vt:lpstr>b-section61</vt:lpstr>
      <vt:lpstr>a-section61</vt:lpstr>
      <vt:lpstr>1_a-section61</vt:lpstr>
      <vt:lpstr>a-section62</vt:lpstr>
      <vt:lpstr>a-section63</vt:lpstr>
      <vt:lpstr>a-section64</vt:lpstr>
      <vt:lpstr>a-section65</vt:lpstr>
      <vt:lpstr>2_a-section61</vt:lpstr>
      <vt:lpstr>1_a-section64</vt:lpstr>
      <vt:lpstr>1_a-section65</vt:lpstr>
      <vt:lpstr>a-section66</vt:lpstr>
      <vt:lpstr>3_a-section61</vt:lpstr>
      <vt:lpstr>4_a-section61</vt:lpstr>
      <vt:lpstr>1_b-section61</vt:lpstr>
      <vt:lpstr>1_a-section62</vt:lpstr>
      <vt:lpstr>5_a-section61</vt:lpstr>
      <vt:lpstr>2_a-section65</vt:lpstr>
      <vt:lpstr>1_a-section63</vt:lpstr>
      <vt:lpstr>2_a-section64</vt:lpstr>
      <vt:lpstr>3_a-section65</vt:lpstr>
      <vt:lpstr>1_a-section66</vt:lpstr>
      <vt:lpstr>8_Оформление по умолчанию</vt:lpstr>
      <vt:lpstr>1_b-content</vt:lpstr>
      <vt:lpstr>1_b-default</vt:lpstr>
      <vt:lpstr>Document</vt:lpstr>
      <vt:lpstr>Acrobat Document</vt:lpstr>
      <vt:lpstr>Объект упаковщика для оболочки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рабочему месту</vt:lpstr>
      <vt:lpstr>Требования к рабочему месту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электронной подписи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2012-10-22T16:07:29Z</dcterms:created>
  <dcterms:modified xsi:type="dcterms:W3CDTF">2023-06-06T10:07:56Z</dcterms:modified>
</cp:coreProperties>
</file>