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5" r:id="rId5"/>
    <p:sldId id="263" r:id="rId6"/>
    <p:sldId id="257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58" userDrawn="1">
          <p15:clr>
            <a:srgbClr val="A4A3A4"/>
          </p15:clr>
        </p15:guide>
        <p15:guide id="2" pos="189" userDrawn="1">
          <p15:clr>
            <a:srgbClr val="A4A3A4"/>
          </p15:clr>
        </p15:guide>
        <p15:guide id="3" pos="688" userDrawn="1">
          <p15:clr>
            <a:srgbClr val="A4A3A4"/>
          </p15:clr>
        </p15:guide>
        <p15:guide id="4" pos="801" userDrawn="1">
          <p15:clr>
            <a:srgbClr val="A4A3A4"/>
          </p15:clr>
        </p15:guide>
        <p15:guide id="5" pos="1300" userDrawn="1">
          <p15:clr>
            <a:srgbClr val="A4A3A4"/>
          </p15:clr>
        </p15:guide>
        <p15:guide id="6" orient="horz" pos="1933" userDrawn="1">
          <p15:clr>
            <a:srgbClr val="A4A3A4"/>
          </p15:clr>
        </p15:guide>
        <p15:guide id="7" orient="horz" pos="13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фанасьев" initials="АДВ" lastIdx="8" clrIdx="0">
    <p:extLst>
      <p:ext uri="{19B8F6BF-5375-455C-9EA6-DF929625EA0E}">
        <p15:presenceInfo xmlns:p15="http://schemas.microsoft.com/office/powerpoint/2012/main" userId="Афанасьев" providerId="None"/>
      </p:ext>
    </p:extLst>
  </p:cmAuthor>
  <p:cmAuthor id="2" name="Пользователь Windows" initials="ПW" lastIdx="1" clrIdx="1">
    <p:extLst>
      <p:ext uri="{19B8F6BF-5375-455C-9EA6-DF929625EA0E}">
        <p15:presenceInfo xmlns:p15="http://schemas.microsoft.com/office/powerpoint/2012/main" userId="517a704b410c4c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A640"/>
    <a:srgbClr val="C4AC54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>
        <p:guide orient="horz" pos="1858"/>
        <p:guide pos="189"/>
        <p:guide pos="688"/>
        <p:guide pos="801"/>
        <p:guide pos="1300"/>
        <p:guide orient="horz" pos="1933"/>
        <p:guide orient="horz" pos="1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9DC92-411F-4A12-83FF-F7F7C0E2C403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A4F6C-FE60-43BE-AED7-5C54A54CEC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390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A4F6C-FE60-43BE-AED7-5C54A54CEC3B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71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A4F6C-FE60-43BE-AED7-5C54A54CEC3B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08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105B-4B60-40BD-B8EC-5699E9EB682B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93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105B-4B60-40BD-B8EC-5699E9EB682B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03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105B-4B60-40BD-B8EC-5699E9EB682B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2004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FB56331-E8DC-1656-3822-92D7DD1F94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66565" y="0"/>
            <a:ext cx="8254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53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105B-4B60-40BD-B8EC-5699E9EB682B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69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105B-4B60-40BD-B8EC-5699E9EB682B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49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105B-4B60-40BD-B8EC-5699E9EB682B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37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105B-4B60-40BD-B8EC-5699E9EB682B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27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105B-4B60-40BD-B8EC-5699E9EB682B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28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105B-4B60-40BD-B8EC-5699E9EB682B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22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105B-4B60-40BD-B8EC-5699E9EB682B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4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105B-4B60-40BD-B8EC-5699E9EB682B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32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9105B-4B60-40BD-B8EC-5699E9EB682B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64D74-9849-4D52-915B-F2A0B29544F0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FB56331-E8DC-1656-3822-92D7DD1F940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64098" y="0"/>
            <a:ext cx="8254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87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9C030C7-5CBA-4465-AF9B-CB97A8E866E4}"/>
              </a:ext>
            </a:extLst>
          </p:cNvPr>
          <p:cNvSpPr txBox="1"/>
          <p:nvPr/>
        </p:nvSpPr>
        <p:spPr>
          <a:xfrm>
            <a:off x="495047" y="1539580"/>
            <a:ext cx="48964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lvl="0" indent="-342900">
              <a:buFont typeface="+mj-lt"/>
              <a:buAutoNum type="arabicPeriod"/>
              <a:defRPr/>
            </a:pPr>
            <a:r>
              <a:rPr lang="ru-RU" sz="1000" dirty="0" smtClean="0">
                <a:solidFill>
                  <a:srgbClr val="002060"/>
                </a:solidFill>
              </a:rPr>
              <a:t>Отсутствие </a:t>
            </a:r>
            <a:r>
              <a:rPr lang="ru-RU" sz="1000" dirty="0">
                <a:solidFill>
                  <a:srgbClr val="002060"/>
                </a:solidFill>
              </a:rPr>
              <a:t>нарушений требований охраны труда (ОТ) и промышленной безопасности (ПБ).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ru-RU" sz="1000" dirty="0" smtClean="0">
                <a:solidFill>
                  <a:srgbClr val="002060"/>
                </a:solidFill>
              </a:rPr>
              <a:t>Отсутствие </a:t>
            </a:r>
            <a:r>
              <a:rPr lang="ru-RU" sz="1000" dirty="0">
                <a:solidFill>
                  <a:srgbClr val="002060"/>
                </a:solidFill>
              </a:rPr>
              <a:t>дисциплинарных взысканий.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ru-RU" sz="1000" dirty="0" smtClean="0">
                <a:solidFill>
                  <a:srgbClr val="002060"/>
                </a:solidFill>
              </a:rPr>
              <a:t>Стаж </a:t>
            </a:r>
            <a:r>
              <a:rPr lang="ru-RU" sz="1000" dirty="0">
                <a:solidFill>
                  <a:srgbClr val="002060"/>
                </a:solidFill>
              </a:rPr>
              <a:t>работы в организациях </a:t>
            </a:r>
            <a:r>
              <a:rPr lang="ru-RU" sz="1000" dirty="0" err="1">
                <a:solidFill>
                  <a:srgbClr val="002060"/>
                </a:solidFill>
              </a:rPr>
              <a:t>Госкорпорации</a:t>
            </a:r>
            <a:r>
              <a:rPr lang="ru-RU" sz="1000" dirty="0">
                <a:solidFill>
                  <a:srgbClr val="002060"/>
                </a:solidFill>
              </a:rPr>
              <a:t> «</a:t>
            </a:r>
            <a:r>
              <a:rPr lang="ru-RU" sz="1000" dirty="0" err="1">
                <a:solidFill>
                  <a:srgbClr val="002060"/>
                </a:solidFill>
              </a:rPr>
              <a:t>Росатом</a:t>
            </a:r>
            <a:r>
              <a:rPr lang="ru-RU" sz="1000" dirty="0">
                <a:solidFill>
                  <a:srgbClr val="002060"/>
                </a:solidFill>
              </a:rPr>
              <a:t>» не менее 1 года.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ru-RU" sz="1000" dirty="0" smtClean="0">
                <a:solidFill>
                  <a:srgbClr val="002060"/>
                </a:solidFill>
              </a:rPr>
              <a:t>Проект</a:t>
            </a:r>
            <a:r>
              <a:rPr lang="en-US" sz="1000" dirty="0" smtClean="0">
                <a:solidFill>
                  <a:srgbClr val="002060"/>
                </a:solidFill>
              </a:rPr>
              <a:t> </a:t>
            </a:r>
            <a:r>
              <a:rPr lang="ru-RU" sz="1000" dirty="0" smtClean="0">
                <a:solidFill>
                  <a:srgbClr val="002060"/>
                </a:solidFill>
              </a:rPr>
              <a:t>/</a:t>
            </a:r>
            <a:r>
              <a:rPr lang="en-US" sz="1000" dirty="0" smtClean="0">
                <a:solidFill>
                  <a:srgbClr val="002060"/>
                </a:solidFill>
              </a:rPr>
              <a:t> </a:t>
            </a:r>
            <a:r>
              <a:rPr lang="ru-RU" sz="1000" dirty="0" smtClean="0">
                <a:solidFill>
                  <a:srgbClr val="002060"/>
                </a:solidFill>
              </a:rPr>
              <a:t>инициатива </a:t>
            </a:r>
            <a:r>
              <a:rPr lang="ru-RU" sz="1000" dirty="0">
                <a:solidFill>
                  <a:srgbClr val="002060"/>
                </a:solidFill>
              </a:rPr>
              <a:t>соответствуют стратегическим целям </a:t>
            </a:r>
            <a:r>
              <a:rPr lang="ru-RU" sz="1000" dirty="0" smtClean="0">
                <a:solidFill>
                  <a:srgbClr val="002060"/>
                </a:solidFill>
              </a:rPr>
              <a:t>организации</a:t>
            </a:r>
            <a:r>
              <a:rPr lang="en-US" sz="1000" dirty="0" smtClean="0">
                <a:solidFill>
                  <a:srgbClr val="002060"/>
                </a:solidFill>
              </a:rPr>
              <a:t> </a:t>
            </a:r>
            <a:r>
              <a:rPr lang="ru-RU" sz="1000" dirty="0" smtClean="0">
                <a:solidFill>
                  <a:srgbClr val="002060"/>
                </a:solidFill>
              </a:rPr>
              <a:t>/</a:t>
            </a:r>
            <a:r>
              <a:rPr lang="en-US" sz="1000" dirty="0" smtClean="0">
                <a:solidFill>
                  <a:srgbClr val="002060"/>
                </a:solidFill>
              </a:rPr>
              <a:t> </a:t>
            </a:r>
            <a:r>
              <a:rPr lang="ru-RU" sz="1000" dirty="0" smtClean="0">
                <a:solidFill>
                  <a:srgbClr val="002060"/>
                </a:solidFill>
              </a:rPr>
              <a:t>функции</a:t>
            </a:r>
            <a:r>
              <a:rPr lang="en-US" sz="1000" dirty="0" smtClean="0">
                <a:solidFill>
                  <a:srgbClr val="002060"/>
                </a:solidFill>
              </a:rPr>
              <a:t> </a:t>
            </a:r>
            <a:r>
              <a:rPr lang="ru-RU" sz="1000" dirty="0" smtClean="0">
                <a:solidFill>
                  <a:srgbClr val="002060"/>
                </a:solidFill>
              </a:rPr>
              <a:t>/</a:t>
            </a:r>
            <a:r>
              <a:rPr lang="en-US" sz="1000" dirty="0" smtClean="0">
                <a:solidFill>
                  <a:srgbClr val="002060"/>
                </a:solidFill>
              </a:rPr>
              <a:t> </a:t>
            </a:r>
            <a:r>
              <a:rPr lang="ru-RU" sz="1000" dirty="0" smtClean="0">
                <a:solidFill>
                  <a:srgbClr val="002060"/>
                </a:solidFill>
              </a:rPr>
              <a:t>дивизиона</a:t>
            </a:r>
            <a:r>
              <a:rPr lang="ru-RU" sz="1000" dirty="0">
                <a:solidFill>
                  <a:srgbClr val="002060"/>
                </a:solidFill>
              </a:rPr>
              <a:t>. 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ru-RU" sz="1000" dirty="0" smtClean="0">
                <a:solidFill>
                  <a:srgbClr val="002060"/>
                </a:solidFill>
              </a:rPr>
              <a:t>Прием </a:t>
            </a:r>
            <a:r>
              <a:rPr lang="ru-RU" sz="1000" dirty="0">
                <a:solidFill>
                  <a:srgbClr val="002060"/>
                </a:solidFill>
              </a:rPr>
              <a:t>проектов до окончания сбора заявок (февраль 2024 г.).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ru-RU" sz="1000" dirty="0" smtClean="0">
                <a:solidFill>
                  <a:srgbClr val="002060"/>
                </a:solidFill>
              </a:rPr>
              <a:t>Наличие </a:t>
            </a:r>
            <a:r>
              <a:rPr lang="ru-RU" sz="1000" dirty="0">
                <a:solidFill>
                  <a:srgbClr val="002060"/>
                </a:solidFill>
              </a:rPr>
              <a:t>оценки не ниже 1,5 баллов из 3 максимально возможных баллов в системе «РЕКОРД» или в иной системе оценки эффективности деятельности работников организаций Госкорпорации «Росатом</a:t>
            </a:r>
            <a:r>
              <a:rPr lang="ru-RU" sz="1000" dirty="0" smtClean="0">
                <a:solidFill>
                  <a:srgbClr val="002060"/>
                </a:solidFill>
              </a:rPr>
              <a:t>»</a:t>
            </a:r>
            <a:r>
              <a:rPr lang="en-US" sz="1000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36D7ABC-383A-4049-91EF-7DDC28BD6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047" y="1025413"/>
            <a:ext cx="2840793" cy="339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5pPr>
            <a:lvl6pPr marL="45711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23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358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4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ru-RU" altLang="en-US" sz="1400" kern="0" dirty="0" smtClean="0">
                <a:solidFill>
                  <a:srgbClr val="002060"/>
                </a:solidFill>
                <a:latin typeface="Arial" panose="020B0604020202020204" pitchFamily="34" charset="0"/>
                <a:ea typeface="Rosatom" panose="020B0503040504020204" pitchFamily="34" charset="-52"/>
                <a:cs typeface="Arial" panose="020B0604020202020204" pitchFamily="34" charset="0"/>
              </a:rPr>
              <a:t>УСЛОВИЯ </a:t>
            </a:r>
            <a:r>
              <a:rPr lang="ru-RU" altLang="en-US" sz="1400" kern="0" dirty="0">
                <a:solidFill>
                  <a:srgbClr val="002060"/>
                </a:solidFill>
                <a:latin typeface="Arial" panose="020B0604020202020204" pitchFamily="34" charset="0"/>
                <a:ea typeface="Rosatom" panose="020B0503040504020204" pitchFamily="34" charset="-52"/>
                <a:cs typeface="Arial" panose="020B0604020202020204" pitchFamily="34" charset="0"/>
              </a:rPr>
              <a:t>УЧАСТИЯ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36D7ABC-383A-4049-91EF-7DDC28BD6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927" y="2754978"/>
            <a:ext cx="2840793" cy="339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5pPr>
            <a:lvl6pPr marL="45711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23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358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4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Rosatom" panose="020B0503040504020204" pitchFamily="34" charset="-52"/>
                <a:cs typeface="Arial" panose="020B0604020202020204" pitchFamily="34" charset="0"/>
              </a:rPr>
              <a:t>КРИТЕРИИ ОЦЕНКИ</a:t>
            </a:r>
            <a:endParaRPr kumimoji="0" lang="ru-RU" altLang="en-US" sz="1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Rosatom" panose="020B0503040504020204" pitchFamily="34" charset="-52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536D7ABC-383A-4049-91EF-7DDC28BD6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2807" y="4988355"/>
            <a:ext cx="3996180" cy="477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5pPr>
            <a:lvl6pPr marL="45711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23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358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4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Rosatom" panose="020B0503040504020204" pitchFamily="34" charset="-52"/>
                <a:cs typeface="Arial" panose="020B0604020202020204" pitchFamily="34" charset="0"/>
              </a:rPr>
              <a:t>ДОПОЛНИТЕЛЬНЫЙ КРИТЕРИЙ</a:t>
            </a:r>
            <a:endParaRPr kumimoji="0" lang="ru-RU" altLang="en-US" sz="1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Rosatom" panose="020B0503040504020204" pitchFamily="34" charset="-52"/>
              <a:cs typeface="Arial" panose="020B0604020202020204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536D7ABC-383A-4049-91EF-7DDC28BD6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927" y="1024779"/>
            <a:ext cx="2840793" cy="339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5pPr>
            <a:lvl6pPr marL="45711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23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358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4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Rosatom" panose="020B0503040504020204" pitchFamily="34" charset="-52"/>
                <a:cs typeface="Arial" panose="020B0604020202020204" pitchFamily="34" charset="0"/>
              </a:rPr>
              <a:t>ДОСТИЖЕНИЕ</a:t>
            </a:r>
            <a:endParaRPr kumimoji="0" lang="ru-RU" altLang="en-US" sz="1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Rosatom" panose="020B0503040504020204" pitchFamily="34" charset="-52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516832-52A9-44FF-9E13-363E73DD95BE}"/>
              </a:ext>
            </a:extLst>
          </p:cNvPr>
          <p:cNvSpPr txBox="1"/>
          <p:nvPr/>
        </p:nvSpPr>
        <p:spPr>
          <a:xfrm>
            <a:off x="5827521" y="5495840"/>
            <a:ext cx="5465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Дополнительное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преимущество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имеют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отраслевые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кросс-дивизиональные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кросс-функциональные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</a:t>
            </a:r>
            <a:endParaRPr lang="ru-RU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31280" y="3406657"/>
            <a:ext cx="54606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проектов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общественной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поддержки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осатома</a:t>
            </a:r>
            <a:endParaRPr lang="ru-RU" sz="1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Понимание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важности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результата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проектов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широкой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аудиторией</a:t>
            </a:r>
            <a:endParaRPr lang="ru-RU" sz="1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проектов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позиционирование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осатома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оссийской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едерации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на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международной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арене</a:t>
            </a:r>
            <a:endParaRPr lang="ru-RU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538ECC-CAF3-4CDB-A07F-8D26716244A2}"/>
              </a:ext>
            </a:extLst>
          </p:cNvPr>
          <p:cNvSpPr txBox="1"/>
          <p:nvPr/>
        </p:nvSpPr>
        <p:spPr>
          <a:xfrm>
            <a:off x="5823690" y="1539580"/>
            <a:ext cx="54655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pPr algn="just"/>
            <a:r>
              <a:rPr lang="ru-RU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</a:t>
            </a:r>
            <a:r>
              <a:rPr lang="en-US" sz="1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роект</a:t>
            </a:r>
            <a:r>
              <a:rPr lang="en-US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</a:t>
            </a:r>
            <a:r>
              <a:rPr lang="en-US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решающие</a:t>
            </a:r>
            <a:r>
              <a:rPr lang="en-US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социально-значимые</a:t>
            </a:r>
            <a:r>
              <a:rPr lang="en-US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r>
              <a:rPr lang="en-US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536D7ABC-383A-4049-91EF-7DDC28BD6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047" y="3586129"/>
            <a:ext cx="4800853" cy="339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5pPr>
            <a:lvl6pPr marL="45711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23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358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4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ru-RU" altLang="en-US" sz="1400" kern="0" dirty="0" smtClean="0">
                <a:solidFill>
                  <a:srgbClr val="002060"/>
                </a:solidFill>
                <a:latin typeface="Arial" panose="020B0604020202020204" pitchFamily="34" charset="0"/>
                <a:ea typeface="Rosatom" panose="020B0503040504020204" pitchFamily="34" charset="-52"/>
                <a:cs typeface="Arial" panose="020B0604020202020204" pitchFamily="34" charset="0"/>
              </a:rPr>
              <a:t>ДОПОЛНИТЕЛЬНОЕ УСЛОВИЕ УЧАСТИЯ</a:t>
            </a:r>
            <a:endParaRPr kumimoji="0" lang="ru-RU" altLang="en-US" sz="1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Rosatom" panose="020B0503040504020204" pitchFamily="34" charset="-52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538ECC-CAF3-4CDB-A07F-8D26716244A2}"/>
              </a:ext>
            </a:extLst>
          </p:cNvPr>
          <p:cNvSpPr txBox="1"/>
          <p:nvPr/>
        </p:nvSpPr>
        <p:spPr>
          <a:xfrm>
            <a:off x="495048" y="4147818"/>
            <a:ext cx="4896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pPr marL="228600" indent="-228600" algn="just">
              <a:buFont typeface="+mj-lt"/>
              <a:buAutoNum type="arabicPeriod"/>
            </a:pPr>
            <a:r>
              <a:rPr lang="ru-RU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Общественная </a:t>
            </a:r>
            <a:r>
              <a:rPr lang="ru-RU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значимость проекта / проектов.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измеримого результата по состоянию на февраль 2024 </a:t>
            </a:r>
            <a:r>
              <a:rPr lang="ru-RU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endParaRPr lang="ru-RU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3268" y="71200"/>
            <a:ext cx="11026021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50" b="1">
                <a:solidFill>
                  <a:srgbClr val="B9A6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СПЕЦИАЛЬНЫЙ ПРИЗ ПРЕДСЕДАТЕЛЯ НАБЛЮДАТЕЛЬНОГО СОВЕТА ГОСКОРПОРАЦИИ «РОСАТОМ»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58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NomineePhoto_5" descr="NomineePhoto_5"/>
          <p:cNvSpPr/>
          <p:nvPr/>
        </p:nvSpPr>
        <p:spPr>
          <a:xfrm>
            <a:off x="4250759" y="1521363"/>
            <a:ext cx="624254" cy="624254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0747" y="610258"/>
            <a:ext cx="16578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Дивизион</a:t>
            </a:r>
            <a:r>
              <a:rPr lang="en-US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1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Дивизионы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7572" y="811782"/>
            <a:ext cx="37151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NomineePhoto_3" descr="NomineePhoto_3"/>
          <p:cNvSpPr/>
          <p:nvPr/>
        </p:nvSpPr>
        <p:spPr>
          <a:xfrm>
            <a:off x="2346223" y="1521363"/>
            <a:ext cx="624254" cy="624254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" name="NomineePhoto_1" descr="NomineePhoto_4"/>
          <p:cNvSpPr/>
          <p:nvPr/>
        </p:nvSpPr>
        <p:spPr>
          <a:xfrm>
            <a:off x="3318485" y="1521363"/>
            <a:ext cx="624254" cy="624254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184638" y="3471400"/>
            <a:ext cx="497163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184638" y="3743959"/>
            <a:ext cx="495169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184638" y="4023850"/>
            <a:ext cx="497163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69876" y="3175386"/>
            <a:ext cx="4860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ФИО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128605" y="3175386"/>
            <a:ext cx="8947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736402" y="3175386"/>
            <a:ext cx="10086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</a:t>
            </a:r>
            <a:endParaRPr lang="ru-RU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24030" y="3068356"/>
            <a:ext cx="969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рождения</a:t>
            </a:r>
            <a:endParaRPr lang="ru-RU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194163" y="4290550"/>
            <a:ext cx="496211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2170293" y="2098722"/>
            <a:ext cx="976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pPr algn="ctr"/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144486" y="2098722"/>
            <a:ext cx="97225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pPr algn="ctr"/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103715" y="2098722"/>
            <a:ext cx="91834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pPr algn="ctr"/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4" name="Прямая соединительная линия 123"/>
          <p:cNvCxnSpPr/>
          <p:nvPr/>
        </p:nvCxnSpPr>
        <p:spPr>
          <a:xfrm>
            <a:off x="203688" y="4566775"/>
            <a:ext cx="495258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203688" y="4839334"/>
            <a:ext cx="495258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203688" y="5119225"/>
            <a:ext cx="495258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213213" y="5385925"/>
            <a:ext cx="494306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213213" y="5647730"/>
            <a:ext cx="494306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213213" y="5920289"/>
            <a:ext cx="494306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NomineePhoto_7" descr="NomineePhoto_7"/>
          <p:cNvSpPr/>
          <p:nvPr/>
        </p:nvSpPr>
        <p:spPr>
          <a:xfrm>
            <a:off x="1352075" y="2329254"/>
            <a:ext cx="624254" cy="624254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0" name="NomineePhoto_8" descr="NomineePhoto_8"/>
          <p:cNvSpPr/>
          <p:nvPr/>
        </p:nvSpPr>
        <p:spPr>
          <a:xfrm>
            <a:off x="2346223" y="2332429"/>
            <a:ext cx="624254" cy="624254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1" name="NomineePhoto_9" descr="NomineePhoto_9"/>
          <p:cNvSpPr/>
          <p:nvPr/>
        </p:nvSpPr>
        <p:spPr>
          <a:xfrm>
            <a:off x="3318485" y="2329254"/>
            <a:ext cx="624254" cy="624254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2" name="NomineePhoto_10" descr="NomineePhoto_10"/>
          <p:cNvSpPr/>
          <p:nvPr/>
        </p:nvSpPr>
        <p:spPr>
          <a:xfrm>
            <a:off x="4250759" y="2329254"/>
            <a:ext cx="624254" cy="624254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177904" y="2906613"/>
            <a:ext cx="9725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pPr algn="ctr"/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175379" y="2906613"/>
            <a:ext cx="96594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pPr algn="ctr"/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3139814" y="2906613"/>
            <a:ext cx="9815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pPr algn="ctr"/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4091169" y="2906613"/>
            <a:ext cx="94343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pPr algn="ctr"/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6623" y="764146"/>
            <a:ext cx="54512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800" dirty="0" err="1">
                <a:solidFill>
                  <a:srgbClr val="002060"/>
                </a:solidFill>
              </a:rPr>
              <a:t>•   новые продукты для российского и международных рынков;</a:t>
            </a:r>
            <a:r>
              <a:t/>
            </a:r>
            <a:br/>
            <a:r>
              <a:rPr lang="en-US" sz="800" dirty="0" err="1">
                <a:solidFill>
                  <a:srgbClr val="002060"/>
                </a:solidFill>
              </a:rPr>
              <a:t>•   достижение глобального лидерства в ряде передовых технологий;</a:t>
            </a:r>
            <a:r>
              <a:t/>
            </a:r>
            <a:br/>
            <a:r>
              <a:rPr lang="en-US" sz="800" dirty="0" err="1">
                <a:solidFill>
                  <a:srgbClr val="002060"/>
                </a:solidFill>
              </a:rPr>
              <a:t>•   повышение доли на международных рынках;</a:t>
            </a:r>
            <a:r>
              <a:t/>
            </a:r>
            <a:br/>
            <a:r>
              <a:rPr lang="en-US" sz="800" dirty="0" err="1">
                <a:solidFill>
                  <a:srgbClr val="002060"/>
                </a:solidFill>
              </a:rPr>
              <a:t>•   снижение себестоимости продукции и сроков протекания процессов;</a:t>
            </a:r>
            <a:r>
              <a:t/>
            </a:r>
            <a:br/>
            <a:endParaRPr/>
          </a:p>
        </p:txBody>
      </p:sp>
      <p:sp>
        <p:nvSpPr>
          <p:cNvPr id="109" name="NomineePhoto_6" descr="NomineePhoto_6"/>
          <p:cNvSpPr/>
          <p:nvPr/>
        </p:nvSpPr>
        <p:spPr>
          <a:xfrm>
            <a:off x="414308" y="2328574"/>
            <a:ext cx="624254" cy="624254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30101" y="2905933"/>
            <a:ext cx="99266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pPr algn="ctr"/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C5E2F23-831E-43C7-95E1-76DF7243B525}"/>
              </a:ext>
            </a:extLst>
          </p:cNvPr>
          <p:cNvSpPr txBox="1"/>
          <p:nvPr/>
        </p:nvSpPr>
        <p:spPr>
          <a:xfrm>
            <a:off x="5426626" y="2136827"/>
            <a:ext cx="5274712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200" dirty="0">
                <a:solidFill>
                  <a:srgbClr val="B9A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СУТЬ ДОСТИЖЕНИЯ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DBB3B840-2124-4C8A-A9DB-2B732C689B19}"/>
              </a:ext>
            </a:extLst>
          </p:cNvPr>
          <p:cNvSpPr txBox="1"/>
          <p:nvPr/>
        </p:nvSpPr>
        <p:spPr>
          <a:xfrm>
            <a:off x="5426624" y="2365835"/>
            <a:ext cx="5451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pPr algn="just"/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3C240A76-AFB9-4AAE-92F5-277751412EEF}"/>
              </a:ext>
            </a:extLst>
          </p:cNvPr>
          <p:cNvSpPr txBox="1"/>
          <p:nvPr/>
        </p:nvSpPr>
        <p:spPr>
          <a:xfrm>
            <a:off x="264416" y="3457367"/>
            <a:ext cx="145667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C977A469-F140-404A-B649-2941C536022C}"/>
              </a:ext>
            </a:extLst>
          </p:cNvPr>
          <p:cNvSpPr txBox="1"/>
          <p:nvPr/>
        </p:nvSpPr>
        <p:spPr>
          <a:xfrm>
            <a:off x="3114617" y="3461556"/>
            <a:ext cx="1393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F2ECE47E-FC06-48BE-BC0B-6260BFF7A3D8}"/>
              </a:ext>
            </a:extLst>
          </p:cNvPr>
          <p:cNvSpPr txBox="1"/>
          <p:nvPr/>
        </p:nvSpPr>
        <p:spPr>
          <a:xfrm>
            <a:off x="4506030" y="3460921"/>
            <a:ext cx="7073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01919B4D-D985-481F-8D42-0478C0C0988C}"/>
              </a:ext>
            </a:extLst>
          </p:cNvPr>
          <p:cNvSpPr txBox="1"/>
          <p:nvPr/>
        </p:nvSpPr>
        <p:spPr>
          <a:xfrm>
            <a:off x="1722366" y="3461868"/>
            <a:ext cx="139225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7881734-0675-4A98-8CF7-37E25AFE92B5}"/>
              </a:ext>
            </a:extLst>
          </p:cNvPr>
          <p:cNvSpPr txBox="1"/>
          <p:nvPr/>
        </p:nvSpPr>
        <p:spPr>
          <a:xfrm>
            <a:off x="264416" y="3734083"/>
            <a:ext cx="145667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791C1A97-6524-410A-B43F-F78A52D34DAE}"/>
              </a:ext>
            </a:extLst>
          </p:cNvPr>
          <p:cNvSpPr txBox="1"/>
          <p:nvPr/>
        </p:nvSpPr>
        <p:spPr>
          <a:xfrm>
            <a:off x="3114617" y="3731922"/>
            <a:ext cx="1393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EDB37450-D6BD-4400-8B7D-214A8921D801}"/>
              </a:ext>
            </a:extLst>
          </p:cNvPr>
          <p:cNvSpPr txBox="1"/>
          <p:nvPr/>
        </p:nvSpPr>
        <p:spPr>
          <a:xfrm>
            <a:off x="4506030" y="3731287"/>
            <a:ext cx="7073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D18D029C-6274-45CA-AC02-85C8DFDFF67A}"/>
              </a:ext>
            </a:extLst>
          </p:cNvPr>
          <p:cNvSpPr txBox="1"/>
          <p:nvPr/>
        </p:nvSpPr>
        <p:spPr>
          <a:xfrm>
            <a:off x="1722366" y="3732234"/>
            <a:ext cx="139225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30A84426-5441-4168-95AB-072BA4741FE2}"/>
              </a:ext>
            </a:extLst>
          </p:cNvPr>
          <p:cNvSpPr txBox="1"/>
          <p:nvPr/>
        </p:nvSpPr>
        <p:spPr>
          <a:xfrm>
            <a:off x="264416" y="4014675"/>
            <a:ext cx="145667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59003C8D-5942-4229-B484-9EA2C2ED150A}"/>
              </a:ext>
            </a:extLst>
          </p:cNvPr>
          <p:cNvSpPr txBox="1"/>
          <p:nvPr/>
        </p:nvSpPr>
        <p:spPr>
          <a:xfrm>
            <a:off x="3114617" y="4012514"/>
            <a:ext cx="1393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0AF23C15-2EE0-4FF0-8489-B00F30469EEF}"/>
              </a:ext>
            </a:extLst>
          </p:cNvPr>
          <p:cNvSpPr txBox="1"/>
          <p:nvPr/>
        </p:nvSpPr>
        <p:spPr>
          <a:xfrm>
            <a:off x="4506030" y="4011879"/>
            <a:ext cx="7073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2930FA7D-2234-4F71-A48C-C1C7E10768C0}"/>
              </a:ext>
            </a:extLst>
          </p:cNvPr>
          <p:cNvSpPr txBox="1"/>
          <p:nvPr/>
        </p:nvSpPr>
        <p:spPr>
          <a:xfrm>
            <a:off x="1722366" y="4012826"/>
            <a:ext cx="139225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4F23EC1A-7638-40F7-BBBC-D2BFD70E2170}"/>
              </a:ext>
            </a:extLst>
          </p:cNvPr>
          <p:cNvSpPr txBox="1"/>
          <p:nvPr/>
        </p:nvSpPr>
        <p:spPr>
          <a:xfrm>
            <a:off x="264416" y="4276366"/>
            <a:ext cx="145667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2F0FD5B8-1DCC-4735-A817-EE0AA35F587D}"/>
              </a:ext>
            </a:extLst>
          </p:cNvPr>
          <p:cNvSpPr txBox="1"/>
          <p:nvPr/>
        </p:nvSpPr>
        <p:spPr>
          <a:xfrm>
            <a:off x="3114617" y="4280555"/>
            <a:ext cx="1393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0BE5E896-7C45-40AA-8D6B-CAD5911EF2C8}"/>
              </a:ext>
            </a:extLst>
          </p:cNvPr>
          <p:cNvSpPr txBox="1"/>
          <p:nvPr/>
        </p:nvSpPr>
        <p:spPr>
          <a:xfrm>
            <a:off x="4506030" y="4279920"/>
            <a:ext cx="7073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7A8A43CF-1532-4F28-B522-20BAC872FD52}"/>
              </a:ext>
            </a:extLst>
          </p:cNvPr>
          <p:cNvSpPr txBox="1"/>
          <p:nvPr/>
        </p:nvSpPr>
        <p:spPr>
          <a:xfrm>
            <a:off x="1722366" y="4280867"/>
            <a:ext cx="139225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A79FB3DE-7A8F-4FC4-81D4-AFAAAD051D49}"/>
              </a:ext>
            </a:extLst>
          </p:cNvPr>
          <p:cNvSpPr txBox="1"/>
          <p:nvPr/>
        </p:nvSpPr>
        <p:spPr>
          <a:xfrm>
            <a:off x="264416" y="4558940"/>
            <a:ext cx="145667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7F64DBE2-30F3-4776-814B-7DC76492E4C9}"/>
              </a:ext>
            </a:extLst>
          </p:cNvPr>
          <p:cNvSpPr txBox="1"/>
          <p:nvPr/>
        </p:nvSpPr>
        <p:spPr>
          <a:xfrm>
            <a:off x="3114617" y="4550429"/>
            <a:ext cx="1393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0E23E821-555E-492F-ACB6-C66CF550DAE7}"/>
              </a:ext>
            </a:extLst>
          </p:cNvPr>
          <p:cNvSpPr txBox="1"/>
          <p:nvPr/>
        </p:nvSpPr>
        <p:spPr>
          <a:xfrm>
            <a:off x="4506030" y="4549794"/>
            <a:ext cx="7073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3769D282-1890-4E84-9E95-E29CD028BEF5}"/>
              </a:ext>
            </a:extLst>
          </p:cNvPr>
          <p:cNvSpPr txBox="1"/>
          <p:nvPr/>
        </p:nvSpPr>
        <p:spPr>
          <a:xfrm>
            <a:off x="1722366" y="4550741"/>
            <a:ext cx="139225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471392D7-AC0B-47B8-BD2A-7A92AC481460}"/>
              </a:ext>
            </a:extLst>
          </p:cNvPr>
          <p:cNvSpPr txBox="1"/>
          <p:nvPr/>
        </p:nvSpPr>
        <p:spPr>
          <a:xfrm>
            <a:off x="264416" y="4827627"/>
            <a:ext cx="145667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8CA2853-EE93-466B-886E-71536A13D721}"/>
              </a:ext>
            </a:extLst>
          </p:cNvPr>
          <p:cNvSpPr txBox="1"/>
          <p:nvPr/>
        </p:nvSpPr>
        <p:spPr>
          <a:xfrm>
            <a:off x="3114617" y="4825466"/>
            <a:ext cx="1393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3F78F1FC-0114-4A7A-AD23-DFD06730082E}"/>
              </a:ext>
            </a:extLst>
          </p:cNvPr>
          <p:cNvSpPr txBox="1"/>
          <p:nvPr/>
        </p:nvSpPr>
        <p:spPr>
          <a:xfrm>
            <a:off x="4506030" y="4824831"/>
            <a:ext cx="7073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9257A88C-2649-4B02-A4BD-B2D3BFB65E10}"/>
              </a:ext>
            </a:extLst>
          </p:cNvPr>
          <p:cNvSpPr txBox="1"/>
          <p:nvPr/>
        </p:nvSpPr>
        <p:spPr>
          <a:xfrm>
            <a:off x="1722366" y="4825778"/>
            <a:ext cx="139225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63FEE1BB-DD56-407C-9C5B-097828B59448}"/>
              </a:ext>
            </a:extLst>
          </p:cNvPr>
          <p:cNvSpPr txBox="1"/>
          <p:nvPr/>
        </p:nvSpPr>
        <p:spPr>
          <a:xfrm>
            <a:off x="264416" y="5104122"/>
            <a:ext cx="145667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21CB7F6-0021-4BEA-8D31-6505CC38C37F}"/>
              </a:ext>
            </a:extLst>
          </p:cNvPr>
          <p:cNvSpPr txBox="1"/>
          <p:nvPr/>
        </p:nvSpPr>
        <p:spPr>
          <a:xfrm>
            <a:off x="3114617" y="5101961"/>
            <a:ext cx="1393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E4A49A9B-FDF9-48E3-8656-B441C74282DD}"/>
              </a:ext>
            </a:extLst>
          </p:cNvPr>
          <p:cNvSpPr txBox="1"/>
          <p:nvPr/>
        </p:nvSpPr>
        <p:spPr>
          <a:xfrm>
            <a:off x="4506030" y="5101326"/>
            <a:ext cx="7073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DA866CF6-CF2B-4CD9-8234-C7FB1B24B940}"/>
              </a:ext>
            </a:extLst>
          </p:cNvPr>
          <p:cNvSpPr txBox="1"/>
          <p:nvPr/>
        </p:nvSpPr>
        <p:spPr>
          <a:xfrm>
            <a:off x="1722366" y="5102273"/>
            <a:ext cx="139225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C457D97F-9FF8-4542-BB49-E3D966FBB7FC}"/>
              </a:ext>
            </a:extLst>
          </p:cNvPr>
          <p:cNvSpPr txBox="1"/>
          <p:nvPr/>
        </p:nvSpPr>
        <p:spPr>
          <a:xfrm>
            <a:off x="264416" y="5373233"/>
            <a:ext cx="145667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C81BD420-EF59-4479-B503-7C090E5C36E7}"/>
              </a:ext>
            </a:extLst>
          </p:cNvPr>
          <p:cNvSpPr txBox="1"/>
          <p:nvPr/>
        </p:nvSpPr>
        <p:spPr>
          <a:xfrm>
            <a:off x="3114617" y="5371072"/>
            <a:ext cx="1393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0757C60D-CE6A-4331-A75B-DC7F6CC2A9C3}"/>
              </a:ext>
            </a:extLst>
          </p:cNvPr>
          <p:cNvSpPr txBox="1"/>
          <p:nvPr/>
        </p:nvSpPr>
        <p:spPr>
          <a:xfrm>
            <a:off x="4506030" y="5370437"/>
            <a:ext cx="7073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60073220-EA21-406F-8A45-EA03842965D6}"/>
              </a:ext>
            </a:extLst>
          </p:cNvPr>
          <p:cNvSpPr txBox="1"/>
          <p:nvPr/>
        </p:nvSpPr>
        <p:spPr>
          <a:xfrm>
            <a:off x="1722366" y="5371384"/>
            <a:ext cx="139225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B28E85EE-A77E-463F-851E-4986F799D925}"/>
              </a:ext>
            </a:extLst>
          </p:cNvPr>
          <p:cNvSpPr txBox="1"/>
          <p:nvPr/>
        </p:nvSpPr>
        <p:spPr>
          <a:xfrm>
            <a:off x="264416" y="5635400"/>
            <a:ext cx="145667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44F86CEA-B9F0-44C6-AF9D-97C64DF37934}"/>
              </a:ext>
            </a:extLst>
          </p:cNvPr>
          <p:cNvSpPr txBox="1"/>
          <p:nvPr/>
        </p:nvSpPr>
        <p:spPr>
          <a:xfrm>
            <a:off x="3114617" y="5639589"/>
            <a:ext cx="1393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C4EE30D-74CE-47F2-B31C-2723B11E6A81}"/>
              </a:ext>
            </a:extLst>
          </p:cNvPr>
          <p:cNvSpPr txBox="1"/>
          <p:nvPr/>
        </p:nvSpPr>
        <p:spPr>
          <a:xfrm>
            <a:off x="4506030" y="5638954"/>
            <a:ext cx="7073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71E84A39-BCFC-4ECD-AC2F-4EAA935D029D}"/>
              </a:ext>
            </a:extLst>
          </p:cNvPr>
          <p:cNvSpPr txBox="1"/>
          <p:nvPr/>
        </p:nvSpPr>
        <p:spPr>
          <a:xfrm>
            <a:off x="1722366" y="5639901"/>
            <a:ext cx="139225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FD90A499-ABA4-495A-8286-CBDFC5925A52}"/>
              </a:ext>
            </a:extLst>
          </p:cNvPr>
          <p:cNvSpPr txBox="1"/>
          <p:nvPr/>
        </p:nvSpPr>
        <p:spPr>
          <a:xfrm>
            <a:off x="264414" y="5919296"/>
            <a:ext cx="1456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9D15B536-C7DF-4EA5-B755-E3F1047798AC}"/>
              </a:ext>
            </a:extLst>
          </p:cNvPr>
          <p:cNvSpPr txBox="1"/>
          <p:nvPr/>
        </p:nvSpPr>
        <p:spPr>
          <a:xfrm>
            <a:off x="3114617" y="5908095"/>
            <a:ext cx="1393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6C9C2823-8B94-480D-A46F-C814BCD9AB1F}"/>
              </a:ext>
            </a:extLst>
          </p:cNvPr>
          <p:cNvSpPr txBox="1"/>
          <p:nvPr/>
        </p:nvSpPr>
        <p:spPr>
          <a:xfrm>
            <a:off x="4506030" y="5907460"/>
            <a:ext cx="7073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53E6B96E-5890-40A9-8F37-8DF581FEB90F}"/>
              </a:ext>
            </a:extLst>
          </p:cNvPr>
          <p:cNvSpPr txBox="1"/>
          <p:nvPr/>
        </p:nvSpPr>
        <p:spPr>
          <a:xfrm>
            <a:off x="1722366" y="5908407"/>
            <a:ext cx="139225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0" name="Таблица 99"/>
          <p:cNvGraphicFramePr>
            <a:graphicFrameLocks noGrp="1"/>
          </p:cNvGraphicFramePr>
          <p:nvPr>
            <p:extLst/>
          </p:nvPr>
        </p:nvGraphicFramePr>
        <p:xfrm>
          <a:off x="149466" y="6350135"/>
          <a:ext cx="5080000" cy="411480"/>
        </p:xfrm>
        <a:graphic>
          <a:graphicData uri="http://schemas.openxmlformats.org/drawingml/2006/table">
            <a:tbl>
              <a:tblPr firstRow="1" bandRow="1"/>
              <a:tblGrid>
                <a:gridCol w="2417958">
                  <a:extLst>
                    <a:ext uri="{9D8B030D-6E8A-4147-A177-3AD203B41FA5}">
                      <a16:colId xmlns:a16="http://schemas.microsoft.com/office/drawing/2014/main" val="3414083949"/>
                    </a:ext>
                  </a:extLst>
                </a:gridCol>
                <a:gridCol w="968709">
                  <a:extLst>
                    <a:ext uri="{9D8B030D-6E8A-4147-A177-3AD203B41FA5}">
                      <a16:colId xmlns:a16="http://schemas.microsoft.com/office/drawing/2014/main" val="2829314996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29552516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ヒラギノ角ゴ Pro W3"/>
                        </a:rPr>
                        <a:t>__________________________________________________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ヒラギノ角ゴ Pro W3"/>
                        </a:rPr>
                        <a:t> (должность непосредственного руководителя</a:t>
                      </a:r>
                      <a:r>
                        <a:rPr lang="ru-RU" sz="7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ヒラギノ角ゴ Pro W3"/>
                        </a:rPr>
                        <a:t> / выдвигающего номинанта</a:t>
                      </a:r>
                      <a:r>
                        <a:rPr lang="ru-RU" sz="7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ヒラギノ角ゴ Pro W3"/>
                        </a:rPr>
                        <a:t> ) 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(подпись)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_________________________________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(фамилия и инициалы)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973033"/>
                  </a:ext>
                </a:extLst>
              </a:tr>
            </a:tbl>
          </a:graphicData>
        </a:graphic>
      </p:graphicFrame>
      <p:cxnSp>
        <p:nvCxnSpPr>
          <p:cNvPr id="142" name="Прямая соединительная линия 141"/>
          <p:cNvCxnSpPr/>
          <p:nvPr/>
        </p:nvCxnSpPr>
        <p:spPr>
          <a:xfrm>
            <a:off x="217016" y="1443210"/>
            <a:ext cx="474626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>
            <a:off x="298938" y="826610"/>
            <a:ext cx="225448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215825" y="261785"/>
            <a:ext cx="11291813" cy="22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команды: 150 </a:t>
            </a:r>
            <a:r>
              <a:rPr lang="en-US" sz="1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знаков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1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пробелами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150 </a:t>
            </a:r>
            <a:r>
              <a:rPr lang="en-US" sz="1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знаков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1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пробелами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150 </a:t>
            </a:r>
            <a:r>
              <a:rPr lang="en-US" sz="1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знаков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1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пробелами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150 </a:t>
            </a:r>
            <a:r>
              <a:rPr lang="en-US" sz="1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знаков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1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пробелами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150 </a:t>
            </a:r>
            <a:r>
              <a:rPr lang="en-US" sz="1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знаков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1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пробелами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150 </a:t>
            </a:r>
            <a:r>
              <a:rPr lang="en-US" sz="1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знаков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1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пробелами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150 </a:t>
            </a:r>
            <a:r>
              <a:rPr lang="en-US" sz="1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знаков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</a:t>
            </a:r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26623" y="611739"/>
            <a:ext cx="169469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 </a:t>
            </a:r>
            <a:r>
              <a:rPr lang="en-US" sz="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стратегическим</a:t>
            </a:r>
            <a:r>
              <a:rPr lang="en-US" sz="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целям</a:t>
            </a:r>
            <a:r>
              <a:rPr lang="en-US" sz="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Росатома: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NomineePhoto_7" descr="NomineePhoto_7"/>
          <p:cNvSpPr/>
          <p:nvPr/>
        </p:nvSpPr>
        <p:spPr>
          <a:xfrm>
            <a:off x="1352075" y="1526425"/>
            <a:ext cx="624254" cy="624254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177904" y="2103784"/>
            <a:ext cx="9725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pPr algn="ctr"/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NomineePhoto_6" descr="NomineePhoto_6"/>
          <p:cNvSpPr/>
          <p:nvPr/>
        </p:nvSpPr>
        <p:spPr>
          <a:xfrm>
            <a:off x="414308" y="1525745"/>
            <a:ext cx="624254" cy="624254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30101" y="2103104"/>
            <a:ext cx="99266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pPr algn="ctr"/>
            <a:r>
              <a:rPr lang="en-US" sz="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63268" y="71200"/>
            <a:ext cx="11026021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50" b="1">
                <a:solidFill>
                  <a:srgbClr val="B9A6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СПЕЦИАЛЬНЫЙ ПРИЗ ПРЕДСЕДАТЕЛЯ НАБЛЮДАТЕЛЬНОГО СОВЕТА ГОСКОРПОРАЦИИ «РОСАТОМ»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69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Box 129">
            <a:extLst>
              <a:ext uri="{FF2B5EF4-FFF2-40B4-BE49-F238E27FC236}">
                <a16:creationId xmlns:a16="http://schemas.microsoft.com/office/drawing/2014/main" id="{12A67EE9-5B25-46C6-946E-C27042168A3A}"/>
              </a:ext>
            </a:extLst>
          </p:cNvPr>
          <p:cNvSpPr txBox="1"/>
          <p:nvPr/>
        </p:nvSpPr>
        <p:spPr>
          <a:xfrm>
            <a:off x="227014" y="182965"/>
            <a:ext cx="11128172" cy="35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dirty="0">
                <a:solidFill>
                  <a:srgbClr val="B9A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 ПРОЕКТА / ПРОЕКТОВ НА УРОВЕНЬ ОБЩЕСТВЕННОЙ ПОДДЕРЖКИ ДЕЯТЕЛЬНОСТИ РОСАТОМА</a:t>
            </a:r>
            <a:endParaRPr lang="ru-RU" sz="1100" dirty="0">
              <a:solidFill>
                <a:srgbClr val="B9A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1070" dirty="0">
              <a:solidFill>
                <a:srgbClr val="C4AC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Прямоугольник 144">
            <a:extLst>
              <a:ext uri="{FF2B5EF4-FFF2-40B4-BE49-F238E27FC236}">
                <a16:creationId xmlns:a16="http://schemas.microsoft.com/office/drawing/2014/main" id="{9A77449C-657A-4A2E-86CB-74C2511F5AFD}"/>
              </a:ext>
            </a:extLst>
          </p:cNvPr>
          <p:cNvSpPr/>
          <p:nvPr/>
        </p:nvSpPr>
        <p:spPr>
          <a:xfrm>
            <a:off x="227014" y="364111"/>
            <a:ext cx="11061436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</a:t>
            </a:r>
            <a:endParaRPr lang="ru-RU" altLang="ru-RU" sz="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86FE2322-E3CB-499E-BBFB-CDE93ACE11A9}"/>
              </a:ext>
            </a:extLst>
          </p:cNvPr>
          <p:cNvSpPr txBox="1"/>
          <p:nvPr/>
        </p:nvSpPr>
        <p:spPr>
          <a:xfrm>
            <a:off x="227014" y="1471347"/>
            <a:ext cx="11128172" cy="35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dirty="0">
                <a:solidFill>
                  <a:srgbClr val="B9A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ПОНИМАНИЕ ВАЖНОСТИ РЕЗУЛЬТАТА ПРОЕКТА / ПРОЕКТОВ ШИРОКОЙ АУДИТОРИЕЙ</a:t>
            </a:r>
            <a:endParaRPr lang="ru-RU" sz="1100" dirty="0">
              <a:solidFill>
                <a:srgbClr val="B9A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1070" dirty="0">
              <a:solidFill>
                <a:srgbClr val="C4AC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Прямоугольник 188">
            <a:extLst>
              <a:ext uri="{FF2B5EF4-FFF2-40B4-BE49-F238E27FC236}">
                <a16:creationId xmlns:a16="http://schemas.microsoft.com/office/drawing/2014/main" id="{07040054-A218-42AF-B2BE-EA85FFE624EF}"/>
              </a:ext>
            </a:extLst>
          </p:cNvPr>
          <p:cNvSpPr/>
          <p:nvPr/>
        </p:nvSpPr>
        <p:spPr>
          <a:xfrm>
            <a:off x="227014" y="1652493"/>
            <a:ext cx="11061436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</a:t>
            </a:r>
            <a:endParaRPr lang="ru-RU" altLang="ru-RU" sz="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5146BB77-86EF-4414-BC19-9AC20291BBCE}"/>
              </a:ext>
            </a:extLst>
          </p:cNvPr>
          <p:cNvSpPr txBox="1"/>
          <p:nvPr/>
        </p:nvSpPr>
        <p:spPr>
          <a:xfrm>
            <a:off x="227014" y="2769555"/>
            <a:ext cx="11128171" cy="22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dirty="0">
                <a:solidFill>
                  <a:srgbClr val="B9A6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 ПРОЕКТА / ПРОЕКТОВ НА ПОЗИЦИОНИРОВАНИЕ РОСАТОМА В РОССИЙСКОЙ ФЕДЕРАЦИИ И НА МЕЖДУНАРОДНОЙ АРЕНЕ</a:t>
            </a:r>
            <a:endParaRPr lang="ru-RU" sz="1100" dirty="0">
              <a:solidFill>
                <a:srgbClr val="B9A6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Прямоугольник 206">
            <a:extLst>
              <a:ext uri="{FF2B5EF4-FFF2-40B4-BE49-F238E27FC236}">
                <a16:creationId xmlns:a16="http://schemas.microsoft.com/office/drawing/2014/main" id="{35CD3EFE-B256-41F0-B85D-B268BD530851}"/>
              </a:ext>
            </a:extLst>
          </p:cNvPr>
          <p:cNvSpPr/>
          <p:nvPr/>
        </p:nvSpPr>
        <p:spPr>
          <a:xfrm>
            <a:off x="227013" y="2950701"/>
            <a:ext cx="1106143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ru-RU" sz="9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пробелами 1000 знаков с пр</a:t>
            </a:r>
            <a:endParaRPr lang="ru-RU" altLang="ru-RU" sz="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C987A146-FCDE-4AB8-BEB4-7DCEB8EE453A}"/>
              </a:ext>
            </a:extLst>
          </p:cNvPr>
          <p:cNvSpPr txBox="1"/>
          <p:nvPr/>
        </p:nvSpPr>
        <p:spPr>
          <a:xfrm>
            <a:off x="226921" y="4059137"/>
            <a:ext cx="11128172" cy="35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 lang="ru-RU" sz="1070" dirty="0">
              <a:solidFill>
                <a:srgbClr val="C4AC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Прямоугольник 209">
            <a:extLst>
              <a:ext uri="{FF2B5EF4-FFF2-40B4-BE49-F238E27FC236}">
                <a16:creationId xmlns:a16="http://schemas.microsoft.com/office/drawing/2014/main" id="{0801C32A-5AD7-47DE-A747-FD7E637BCB17}"/>
              </a:ext>
            </a:extLst>
          </p:cNvPr>
          <p:cNvSpPr/>
          <p:nvPr/>
        </p:nvSpPr>
        <p:spPr>
          <a:xfrm>
            <a:off x="227013" y="4235762"/>
            <a:ext cx="11061437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ru-RU" altLang="ru-RU" sz="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9FD2CC7-2562-424A-8D4E-68AC91DCC639}"/>
              </a:ext>
            </a:extLst>
          </p:cNvPr>
          <p:cNvSpPr txBox="1"/>
          <p:nvPr/>
        </p:nvSpPr>
        <p:spPr>
          <a:xfrm>
            <a:off x="226921" y="5336420"/>
            <a:ext cx="11128172" cy="227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endParaRPr lang="en-US" sz="1070" dirty="0">
              <a:solidFill>
                <a:srgbClr val="C4AC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Прямоугольник 136">
            <a:extLst>
              <a:ext uri="{FF2B5EF4-FFF2-40B4-BE49-F238E27FC236}">
                <a16:creationId xmlns:a16="http://schemas.microsoft.com/office/drawing/2014/main" id="{A4D16AD3-1629-4334-873B-E23FC59D08F7}"/>
              </a:ext>
            </a:extLst>
          </p:cNvPr>
          <p:cNvSpPr/>
          <p:nvPr/>
        </p:nvSpPr>
        <p:spPr>
          <a:xfrm>
            <a:off x="226921" y="5517566"/>
            <a:ext cx="11068739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ru-RU" altLang="ru-RU" sz="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970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4567" y="262878"/>
            <a:ext cx="105825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1400" b="1" kern="0" dirty="0">
                <a:solidFill>
                  <a:srgbClr val="002060"/>
                </a:solidFill>
                <a:latin typeface="Arial" panose="020B0604020202020204" pitchFamily="34" charset="0"/>
                <a:ea typeface="Rosatom" panose="020B0503040504020204" pitchFamily="34" charset="-52"/>
                <a:cs typeface="Arial" panose="020B0604020202020204" pitchFamily="34" charset="0"/>
              </a:rPr>
              <a:t>Секретари конкурсных комиссий дивизионов, </a:t>
            </a:r>
            <a:r>
              <a:rPr lang="ru-RU" altLang="en-US" sz="1400" b="1" kern="0" dirty="0" err="1">
                <a:solidFill>
                  <a:srgbClr val="002060"/>
                </a:solidFill>
                <a:latin typeface="Arial" panose="020B0604020202020204" pitchFamily="34" charset="0"/>
                <a:ea typeface="Rosatom" panose="020B0503040504020204" pitchFamily="34" charset="-52"/>
                <a:cs typeface="Arial" panose="020B0604020202020204" pitchFamily="34" charset="0"/>
              </a:rPr>
              <a:t>внедивизиональных</a:t>
            </a:r>
            <a:r>
              <a:rPr lang="ru-RU" altLang="en-US" sz="1400" b="1" kern="0" dirty="0">
                <a:solidFill>
                  <a:srgbClr val="002060"/>
                </a:solidFill>
                <a:latin typeface="Arial" panose="020B0604020202020204" pitchFamily="34" charset="0"/>
                <a:ea typeface="Rosatom" panose="020B0503040504020204" pitchFamily="34" charset="-52"/>
                <a:cs typeface="Arial" panose="020B0604020202020204" pitchFamily="34" charset="0"/>
              </a:rPr>
              <a:t> организаций, новых и партнерских бизнесов</a:t>
            </a:r>
            <a:endParaRPr lang="ru-RU" sz="1400" b="1" kern="0" dirty="0">
              <a:solidFill>
                <a:srgbClr val="002060"/>
              </a:solidFill>
              <a:latin typeface="Arial" panose="020B0604020202020204" pitchFamily="34" charset="0"/>
              <a:ea typeface="Rosatom" panose="020B0503040504020204" pitchFamily="34" charset="-52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276995" y="941160"/>
          <a:ext cx="11014986" cy="5423187"/>
        </p:xfrm>
        <a:graphic>
          <a:graphicData uri="http://schemas.openxmlformats.org/drawingml/2006/table">
            <a:tbl>
              <a:tblPr/>
              <a:tblGrid>
                <a:gridCol w="2426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2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6000"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Секретарь ЦКК и ВКК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1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Быкова Маргарита Вячеславовна</a:t>
                      </a:r>
                      <a:endParaRPr dirty="0"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Руководитель проекта, Проектный офис по внутренним коммуникациям и корпоративной социальной ответственности, ГК "Росатом"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+7 499 949 4902 </a:t>
                      </a:r>
                      <a:r>
                        <a:rPr lang="en-US" sz="850" b="0" i="0" u="none" strike="noStrike" cap="none">
                          <a:ln>
                            <a:noFill/>
                          </a:ln>
                          <a:solidFill>
                            <a:srgbClr val="6699FF"/>
                          </a:solidFill>
                          <a:latin typeface="Rosatom"/>
                          <a:ea typeface="Rosatom"/>
                          <a:cs typeface="Times New Roman"/>
                        </a:rPr>
                        <a:t>chelovekgoda@rosatom.ru 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Экология и экологические решения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1" i="0" u="none" strike="noStrike" cap="none" dirty="0" err="1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Баландова</a:t>
                      </a:r>
                      <a:r>
                        <a:rPr lang="ru-RU" sz="850" b="1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 Лилия Анатольевна</a:t>
                      </a:r>
                      <a:endParaRPr dirty="0"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Руководитель направления, Отдел по координации корпоративных отношений, Управление предприятиями ЗСЖЦ, ГК "</a:t>
                      </a:r>
                      <a:r>
                        <a:rPr lang="ru-RU" sz="850" b="0" i="0" u="none" strike="noStrike" cap="none" dirty="0" err="1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Росатом</a:t>
                      </a: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"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Rosatom"/>
                          <a:ea typeface="Rosatom"/>
                          <a:cs typeface="Times New Roman"/>
                        </a:rPr>
                        <a:t>+7 495 139 16 60, доб.119 </a:t>
                      </a:r>
                      <a:r>
                        <a:rPr lang="en-US" sz="850" b="0" i="0" u="none" strike="noStrike" cap="none">
                          <a:ln>
                            <a:noFill/>
                          </a:ln>
                          <a:solidFill>
                            <a:srgbClr val="6699FF"/>
                          </a:solidFill>
                          <a:latin typeface="Rosatom"/>
                          <a:ea typeface="Rosatom"/>
                          <a:cs typeface="Times New Roman"/>
                        </a:rPr>
                        <a:t>LiABalandova@rosatom.ru 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Топливный дивизион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1" i="0" u="none" strike="noStrike" cap="none" dirty="0" err="1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Борушкова</a:t>
                      </a:r>
                      <a:r>
                        <a:rPr lang="ru-RU" sz="850" b="1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 Ирина Александровна</a:t>
                      </a:r>
                      <a:endParaRPr dirty="0"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Руководитель по управлению персоналом, Группа партнеров по управлению персоналом, АО "ТВЭЛ"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+7 495 988 82 82, доб. 6221 </a:t>
                      </a:r>
                      <a:r>
                        <a:rPr lang="en-US" sz="850" b="0" i="0" u="none" strike="noStrike" cap="none">
                          <a:ln>
                            <a:noFill/>
                          </a:ln>
                          <a:solidFill>
                            <a:srgbClr val="6699FF"/>
                          </a:solidFill>
                          <a:latin typeface="Rosatom"/>
                          <a:ea typeface="Rosatom"/>
                          <a:cs typeface="Times New Roman"/>
                        </a:rPr>
                        <a:t>IAlBorushkova@tvel.ru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Инфраструктурные решения</a:t>
                      </a:r>
                      <a:endParaRPr sz="850" b="0" i="0" u="none" strike="noStrike" cap="none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Rosatom"/>
                        <a:ea typeface="Rosatom"/>
                        <a:cs typeface="Times New Roman"/>
                      </a:endParaRPr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Rosatom" panose="020B0503040504020204" pitchFamily="34" charset="-52"/>
                          <a:ea typeface="Rosatom" panose="020B0503040504020204" pitchFamily="34" charset="-52"/>
                          <a:cs typeface="Times New Roman"/>
                        </a:rPr>
                        <a:t>Драч Александра Бесикиевна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Rosatom" panose="020B0503040504020204" pitchFamily="34" charset="-52"/>
                          <a:ea typeface="Rosatom" panose="020B0503040504020204" pitchFamily="34" charset="-52"/>
                          <a:cs typeface="Times New Roman"/>
                        </a:rPr>
                        <a:t>Руководитель направления, Группа по корпоративной культуре и развитию бренда работодателя, АО "</a:t>
                      </a:r>
                      <a:r>
                        <a:rPr kumimoji="0" lang="ru-RU" sz="85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Rosatom" panose="020B0503040504020204" pitchFamily="34" charset="-52"/>
                          <a:ea typeface="Rosatom" panose="020B0503040504020204" pitchFamily="34" charset="-52"/>
                          <a:cs typeface="Times New Roman"/>
                        </a:rPr>
                        <a:t>Русатом</a:t>
                      </a:r>
                      <a:r>
                        <a:rPr kumimoji="0" lang="ru-RU" sz="8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Rosatom" panose="020B0503040504020204" pitchFamily="34" charset="-52"/>
                          <a:ea typeface="Rosatom" panose="020B0503040504020204" pitchFamily="34" charset="-52"/>
                          <a:cs typeface="Times New Roman"/>
                        </a:rPr>
                        <a:t> Инфраструктурные Решения"</a:t>
                      </a:r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Rosatom" panose="020B0503040504020204" pitchFamily="34" charset="-52"/>
                          <a:ea typeface="Rosatom" panose="020B0503040504020204" pitchFamily="34" charset="-52"/>
                          <a:cs typeface="Times New Roman"/>
                        </a:rPr>
                        <a:t>+7 495 357 00 14, доб. 6500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699FF"/>
                          </a:solidFill>
                          <a:effectLst/>
                          <a:latin typeface="Rosatom" panose="020B0503040504020204" pitchFamily="34" charset="-52"/>
                          <a:ea typeface="Rosatom" panose="020B0503040504020204" pitchFamily="34" charset="-52"/>
                          <a:cs typeface="Times New Roman"/>
                        </a:rPr>
                        <a:t>AlBDrach@rusatom-utilities.ru</a:t>
                      </a:r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340777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Инжиниринговый дивизион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1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Arial"/>
                        </a:rPr>
                        <a:t>Золотарева Светлана Викторовна</a:t>
                      </a:r>
                      <a:endParaRPr dirty="0"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Руководитель проекта по работе с ключевым персоналом, АО "</a:t>
                      </a:r>
                      <a:r>
                        <a:rPr lang="ru-RU" sz="850" b="0" i="0" u="none" strike="noStrike" cap="none" dirty="0" err="1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Атомстройэкспорт</a:t>
                      </a: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"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+7 495 737 90 37, доб. 73292 </a:t>
                      </a:r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850" b="0" i="0" u="none" strike="noStrike" cap="none" dirty="0">
                          <a:ln>
                            <a:noFill/>
                          </a:ln>
                          <a:solidFill>
                            <a:srgbClr val="6699FF"/>
                          </a:solidFill>
                          <a:latin typeface="Rosatom"/>
                          <a:ea typeface="Rosatom"/>
                          <a:cs typeface="Times New Roman"/>
                        </a:rPr>
                        <a:t>S.Zolotareva@ase-ec.ru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Северный морской путь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1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Зубкова Мария Александровна</a:t>
                      </a:r>
                      <a:endParaRPr dirty="0"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Советник, Отдел управления имуществом, Дирекция Северного морского пути, ГК "Росатом"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+7 499 949 24 29 </a:t>
                      </a:r>
                      <a:r>
                        <a:rPr lang="en-US" sz="850" b="0" i="0" u="none" strike="noStrike" cap="none">
                          <a:ln>
                            <a:noFill/>
                          </a:ln>
                          <a:solidFill>
                            <a:srgbClr val="6699FF"/>
                          </a:solidFill>
                          <a:latin typeface="Rosatom"/>
                          <a:ea typeface="Rosatom"/>
                          <a:cs typeface="Times New Roman"/>
                        </a:rPr>
                        <a:t>MaAZubkova@rosatom.ru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649"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Ядерный оружейный комплекс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1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Кондратьева Елена Михайловна</a:t>
                      </a:r>
                      <a:endParaRPr dirty="0"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Главный специалист, Дирекция по ядерному оружейному комплексу, ГК "Росатом"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+7 499 949 47 26 </a:t>
                      </a:r>
                      <a:r>
                        <a:rPr lang="en-US" sz="850" b="0" i="0" u="none" strike="noStrike" cap="none">
                          <a:ln>
                            <a:noFill/>
                          </a:ln>
                          <a:solidFill>
                            <a:srgbClr val="6699FF"/>
                          </a:solidFill>
                          <a:latin typeface="Rosatom"/>
                          <a:ea typeface="Rosatom"/>
                          <a:cs typeface="Times New Roman"/>
                        </a:rPr>
                        <a:t>EMiKondratyeva@rosatom.ru</a:t>
                      </a:r>
                      <a:endParaRPr lang="ru-RU" sz="850" b="0" i="0" u="none" strike="noStrike" cap="none">
                        <a:ln>
                          <a:noFill/>
                        </a:ln>
                        <a:solidFill>
                          <a:srgbClr val="6699FF"/>
                        </a:solidFill>
                        <a:latin typeface="Rosatom"/>
                        <a:ea typeface="Rosatom"/>
                        <a:cs typeface="Times New Roman"/>
                      </a:endParaRPr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801"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Зарубежная генерация</a:t>
                      </a:r>
                      <a:endParaRPr sz="850"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1" i="0" u="none" strike="noStrike" cap="none" dirty="0" err="1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Крайнова</a:t>
                      </a:r>
                      <a:r>
                        <a:rPr lang="ru-RU" sz="850" b="1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 Дарья Александровна</a:t>
                      </a:r>
                      <a:endParaRPr dirty="0"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Руководитель направления, Группа по внутренним коммуникациям, Дирекция по персоналу АО "АККУЮ НУКЛЕАР"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2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+7 985 964 81 79</a:t>
                      </a:r>
                      <a:endParaRPr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+90 312 4426000, доб. 7150 </a:t>
                      </a:r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>
                          <a:ln>
                            <a:noFill/>
                          </a:ln>
                          <a:solidFill>
                            <a:srgbClr val="6699FF"/>
                          </a:solidFill>
                          <a:latin typeface="Rosatom"/>
                          <a:ea typeface="Rosatom"/>
                          <a:cs typeface="Times New Roman"/>
                        </a:rPr>
                        <a:t>D.Krainova@akkuyu.com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649"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Машиностроительный дивизион, </a:t>
                      </a:r>
                      <a:r>
                        <a:rPr lang="ru-RU" sz="850" b="0" i="0" u="none" strike="noStrike" cap="none" dirty="0" err="1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Общедивизональная</a:t>
                      </a: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 номинация "Конструктор"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1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Крюков Андрей Игоревич</a:t>
                      </a:r>
                      <a:endParaRPr dirty="0"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Руководитель направления, Управление развития персонала, АО "</a:t>
                      </a:r>
                      <a:r>
                        <a:rPr lang="ru-RU" sz="850" b="0" i="0" u="none" strike="noStrike" cap="none" dirty="0" err="1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Атомэнергомаш</a:t>
                      </a: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"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+7 495 668 20 93, доб. 1325</a:t>
                      </a:r>
                      <a:endParaRPr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850" b="0" i="0" u="none" strike="noStrike" cap="none">
                          <a:ln>
                            <a:noFill/>
                          </a:ln>
                          <a:solidFill>
                            <a:srgbClr val="6699FF"/>
                          </a:solidFill>
                          <a:latin typeface="Rosatom"/>
                          <a:ea typeface="Rosatom"/>
                          <a:cs typeface="Times New Roman"/>
                        </a:rPr>
                        <a:t>AIgKryukov@aem-group.ru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649"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Электроэнергетический дивизион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1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Олейник Анастасия Владимировна</a:t>
                      </a:r>
                      <a:endParaRPr dirty="0"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Главный специалист, Группа управления изменениями корпоративной культуры, Управление развития корпоративной культуры, </a:t>
                      </a:r>
                      <a:r>
                        <a:rPr lang="en-US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/>
                      </a:r>
                      <a:br>
                        <a:rPr lang="en-US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</a:b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АО "Концерн Росэнергоатом"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+7 495 783 01 43, доб. 1181 </a:t>
                      </a:r>
                      <a:endParaRPr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850" b="0" i="0" u="none" strike="noStrike" cap="none">
                          <a:ln>
                            <a:noFill/>
                          </a:ln>
                          <a:solidFill>
                            <a:srgbClr val="6699FF"/>
                          </a:solidFill>
                          <a:latin typeface="Rosatom"/>
                          <a:ea typeface="Rosatom"/>
                          <a:cs typeface="Times New Roman"/>
                        </a:rPr>
                        <a:t>oleynik-av@rosenergoatom.ru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Горнорудный дивизион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1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Помулева Светлана </a:t>
                      </a:r>
                      <a:r>
                        <a:rPr lang="ru-RU" sz="850" b="1" i="0" u="none" strike="noStrike" cap="none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Rosatom"/>
                          <a:ea typeface="Rosatom"/>
                          <a:cs typeface="Times New Roman"/>
                        </a:rPr>
                        <a:t>Александровна</a:t>
                      </a:r>
                      <a:endParaRPr dirty="0"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Начальник отдела, Отдел подбора, обучения и развития, АО "</a:t>
                      </a:r>
                      <a:r>
                        <a:rPr lang="ru-RU" sz="850" b="0" i="0" u="none" strike="noStrike" cap="none" dirty="0" err="1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Атомредметзолото</a:t>
                      </a: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"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+7 495 508 88 08, доб.218 </a:t>
                      </a:r>
                      <a:r>
                        <a:rPr lang="en-US" sz="850" b="0" i="0" u="none" strike="noStrike" cap="none" dirty="0">
                          <a:ln>
                            <a:noFill/>
                          </a:ln>
                          <a:solidFill>
                            <a:srgbClr val="6699FF"/>
                          </a:solidFill>
                          <a:latin typeface="Rosatom"/>
                          <a:ea typeface="Rosatom"/>
                          <a:cs typeface="Times New Roman"/>
                        </a:rPr>
                        <a:t>SvAPomuleva@armz.ru 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724784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Научный</a:t>
                      </a:r>
                      <a:r>
                        <a:rPr lang="ru-RU" sz="850" b="0" i="0" u="none" strike="noStrike" cap="none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 дивизион</a:t>
                      </a:r>
                      <a:r>
                        <a:rPr lang="ru-RU" sz="850" b="0" i="0" u="none" strike="noStrike" cap="none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, </a:t>
                      </a:r>
                      <a:r>
                        <a:rPr lang="ru-RU" sz="850" b="0" i="0" u="none" strike="noStrike" cap="none" dirty="0" err="1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Общедивизиональная</a:t>
                      </a: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 </a:t>
                      </a:r>
                      <a:r>
                        <a:rPr lang="en-US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/>
                      </a:r>
                      <a:br>
                        <a:rPr lang="en-US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</a:b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номинация "Научный сотрудник"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1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Слепухина Юлия Александровна</a:t>
                      </a:r>
                      <a:endParaRPr dirty="0"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Руководитель направления, Группа по работе с вовлеченностью и внутренними коммуникациями, ЧУ "Наука и инновации"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+7 499 558 10 25, доб. 6901</a:t>
                      </a:r>
                      <a:endParaRPr dirty="0"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850" b="0" i="0" u="none" strike="noStrike" cap="none" dirty="0">
                          <a:ln>
                            <a:noFill/>
                          </a:ln>
                          <a:solidFill>
                            <a:srgbClr val="6699FF"/>
                          </a:solidFill>
                          <a:latin typeface="Rosatom"/>
                          <a:ea typeface="Rosatom"/>
                          <a:cs typeface="Times New Roman"/>
                        </a:rPr>
                        <a:t>YASlepukhina@rosatom.ru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891692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Сквозная номинация "Проектировщик" 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1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Соснина Наталья Юрьевна</a:t>
                      </a:r>
                      <a:endParaRPr dirty="0"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Начальник Управления развития персонала и корпоративной культуры, АО "</a:t>
                      </a:r>
                      <a:r>
                        <a:rPr lang="ru-RU" sz="850" b="0" i="0" u="none" strike="noStrike" cap="none" dirty="0" err="1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Атомэнергопроект</a:t>
                      </a: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"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+7 831 421 79 00, доб. 6-35-44</a:t>
                      </a:r>
                      <a:endParaRPr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>
                          <a:ln>
                            <a:noFill/>
                          </a:ln>
                          <a:solidFill>
                            <a:srgbClr val="6699FF"/>
                          </a:solidFill>
                          <a:latin typeface="Rosatom"/>
                          <a:ea typeface="Rosatom"/>
                          <a:cs typeface="Times New Roman"/>
                        </a:rPr>
                        <a:t>n.sosnina@ase-ec.ru 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Композитный дивизион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1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Чижикова Елизавета Анатольевна</a:t>
                      </a:r>
                      <a:endParaRPr dirty="0"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Руководитель направления по внутренним коммуникациям, АО "ЮМАТЕКС"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+7 495 198 01 23 доб. 40 20</a:t>
                      </a:r>
                      <a:endParaRPr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>
                          <a:ln>
                            <a:noFill/>
                          </a:ln>
                          <a:solidFill>
                            <a:srgbClr val="6699FF"/>
                          </a:solidFill>
                          <a:latin typeface="Rosatom"/>
                          <a:ea typeface="Rosatom"/>
                          <a:cs typeface="Times New Roman"/>
                        </a:rPr>
                        <a:t>E.chizhikova@umatex.ru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Новые и партнерские бизнесы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1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Тихонова Дарья Дмитриевна</a:t>
                      </a:r>
                      <a:endParaRPr dirty="0"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Менеджер, Департамент поддержки новых бизнесов, ГК "Росатом"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+7 499 949 2939</a:t>
                      </a:r>
                      <a:endParaRPr dirty="0"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850" b="0" i="0" u="none" strike="noStrike" cap="none" dirty="0">
                          <a:ln>
                            <a:noFill/>
                          </a:ln>
                          <a:solidFill>
                            <a:srgbClr val="6699FF"/>
                          </a:solidFill>
                          <a:latin typeface="Rosatom"/>
                          <a:ea typeface="Rosatom"/>
                          <a:cs typeface="Times New Roman"/>
                        </a:rPr>
                        <a:t>DDTikhonova@rosatom.ru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385102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Конкурсная комиссия по заявкам ограниченного доступа</a:t>
                      </a:r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1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Красных Виталий Анатольевич</a:t>
                      </a:r>
                      <a:endParaRPr dirty="0"/>
                    </a:p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Rosatom"/>
                          <a:ea typeface="Rosatom"/>
                          <a:cs typeface="Times New Roman"/>
                        </a:rPr>
                        <a:t>Начальник отдела, Дирекция по ядерному оружейному комплексу, ГК "Росатом"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850" b="0" i="0" u="none" strike="noStrike" cap="none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latin typeface="Rosatom"/>
                          <a:ea typeface="Rosatom"/>
                          <a:cs typeface="Times New Roman"/>
                        </a:rPr>
                        <a:t>+7 499 949 49 41 </a:t>
                      </a:r>
                      <a:r>
                        <a:rPr lang="en-US" sz="850" b="0" i="0" u="none" strike="noStrike" cap="none" dirty="0">
                          <a:ln>
                            <a:noFill/>
                          </a:ln>
                          <a:solidFill>
                            <a:srgbClr val="6699FF"/>
                          </a:solidFill>
                          <a:latin typeface="Rosatom"/>
                          <a:ea typeface="Rosatom"/>
                          <a:cs typeface="Times New Roman"/>
                        </a:rPr>
                        <a:t>VAnKrasnykh@rosatom.ru</a:t>
                      </a:r>
                      <a:endParaRPr dirty="0"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algn="ctr">
                      <a:solidFill>
                        <a:schemeClr val="bg1">
                          <a:lumMod val="85000"/>
                        </a:schemeClr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3268" y="71200"/>
            <a:ext cx="11026021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50" b="1">
                <a:solidFill>
                  <a:srgbClr val="B9A6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СПЕЦИАЛЬНЫЙ ПРИЗ ПРЕДСЕДАТЕЛЯ НАБЛЮДАТЕЛЬНОГО СОВЕТА ГОСКОРПОРАЦИИ «РОСАТОМ»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44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274A70E1CC00348B1A568B7EC838B77" ma:contentTypeVersion="0" ma:contentTypeDescription="Создание документа." ma:contentTypeScope="" ma:versionID="8fbb2048509277612e857a561b731e4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cef9e1b8682d4f139ad7790e8e6172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27C7E2-5463-4E7A-8E90-01DD86955AD5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55469CB-746C-44DC-A53F-DCE7591BED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E11636-6AF4-4D30-A4F4-FC5B26E52B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1559</Words>
  <Application>Microsoft Office PowerPoint</Application>
  <PresentationFormat>Широкоэкранный</PresentationFormat>
  <Paragraphs>171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Rosatom</vt:lpstr>
      <vt:lpstr>Times New Roman</vt:lpstr>
      <vt:lpstr>ヒラギノ角ゴ Pro W3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Калинина Дина Александровна</dc:creator>
  <cp:lastModifiedBy>Айвазян Арсен Тигранович</cp:lastModifiedBy>
  <cp:revision>165</cp:revision>
  <dcterms:created xsi:type="dcterms:W3CDTF">2021-11-25T12:29:11Z</dcterms:created>
  <dcterms:modified xsi:type="dcterms:W3CDTF">2024-01-31T17:14:08Z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0x010100D274A70E1CC00348B1A568B7EC838B77</vt:lpwstr>
  </property>
</Properties>
</file>