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66" r:id="rId1"/>
    <p:sldMasterId id="2147483822" r:id="rId2"/>
    <p:sldMasterId id="2147483826" r:id="rId3"/>
    <p:sldMasterId id="2147483772" r:id="rId4"/>
    <p:sldMasterId id="2147483824" r:id="rId5"/>
    <p:sldMasterId id="2147483780" r:id="rId6"/>
    <p:sldMasterId id="2147483832" r:id="rId7"/>
  </p:sldMasterIdLst>
  <p:notesMasterIdLst>
    <p:notesMasterId r:id="rId20"/>
  </p:notesMasterIdLst>
  <p:handoutMasterIdLst>
    <p:handoutMasterId r:id="rId21"/>
  </p:handoutMasterIdLst>
  <p:sldIdLst>
    <p:sldId id="280" r:id="rId8"/>
    <p:sldId id="3010" r:id="rId9"/>
    <p:sldId id="3011" r:id="rId10"/>
    <p:sldId id="3012" r:id="rId11"/>
    <p:sldId id="3013" r:id="rId12"/>
    <p:sldId id="3014" r:id="rId13"/>
    <p:sldId id="3016" r:id="rId14"/>
    <p:sldId id="3015" r:id="rId15"/>
    <p:sldId id="3017" r:id="rId16"/>
    <p:sldId id="3018" r:id="rId17"/>
    <p:sldId id="3019" r:id="rId18"/>
    <p:sldId id="3020" r:id="rId19"/>
  </p:sldIdLst>
  <p:sldSz cx="12192000" cy="6858000"/>
  <p:notesSz cx="6858000" cy="9144000"/>
  <p:embeddedFontLst>
    <p:embeddedFont>
      <p:font typeface="Rosatom" panose="020B0604020202020204" charset="-52"/>
      <p:regular r:id="rId22"/>
      <p:bold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eelawadee" panose="020B0502040204020203" pitchFamily="34" charset="-34"/>
      <p:regular r:id="rId29"/>
      <p:bold r:id="rId30"/>
    </p:embeddedFont>
  </p:embeddedFontLst>
  <p:defaultTextStyle>
    <a:defPPr>
      <a:defRPr lang="ru-RU"/>
    </a:defPPr>
    <a:lvl1pPr marL="0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356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712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068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425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6781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1218712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0" userDrawn="1">
          <p15:clr>
            <a:srgbClr val="A4A3A4"/>
          </p15:clr>
        </p15:guide>
        <p15:guide id="7" orient="horz" pos="2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6A1"/>
    <a:srgbClr val="00876E"/>
    <a:srgbClr val="00B291"/>
    <a:srgbClr val="00853C"/>
    <a:srgbClr val="3A6487"/>
    <a:srgbClr val="C96A2A"/>
    <a:srgbClr val="68AD40"/>
    <a:srgbClr val="00977A"/>
    <a:srgbClr val="60A5E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1" autoAdjust="0"/>
    <p:restoredTop sz="91335" autoAdjust="0"/>
  </p:normalViewPr>
  <p:slideViewPr>
    <p:cSldViewPr snapToGrid="0">
      <p:cViewPr varScale="1">
        <p:scale>
          <a:sx n="58" d="100"/>
          <a:sy n="58" d="100"/>
        </p:scale>
        <p:origin x="1184" y="40"/>
      </p:cViewPr>
      <p:guideLst>
        <p:guide pos="3840"/>
        <p:guide orient="horz" pos="2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3894" y="120"/>
      </p:cViewPr>
      <p:guideLst>
        <p:guide orient="horz" pos="2880"/>
        <p:guide pos="2160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55626276511281"/>
          <c:y val="0.11578055694673757"/>
          <c:w val="0.47171799199106462"/>
          <c:h val="0.8148703574382357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31-4F32-B6EC-3FD2AE0BACE6}"/>
              </c:ext>
            </c:extLst>
          </c:dPt>
          <c:dPt>
            <c:idx val="1"/>
            <c:bubble3D val="0"/>
            <c:explosion val="2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31-4F32-B6EC-3FD2AE0BACE6}"/>
              </c:ext>
            </c:extLst>
          </c:dPt>
          <c:dPt>
            <c:idx val="2"/>
            <c:bubble3D val="0"/>
            <c:explosion val="4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31-4F32-B6EC-3FD2AE0BACE6}"/>
              </c:ext>
            </c:extLst>
          </c:dPt>
          <c:dPt>
            <c:idx val="3"/>
            <c:bubble3D val="0"/>
            <c:explosion val="19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31-4F32-B6EC-3FD2AE0BACE6}"/>
              </c:ext>
            </c:extLst>
          </c:dPt>
          <c:dLbls>
            <c:dLbl>
              <c:idx val="0"/>
              <c:layout>
                <c:manualLayout>
                  <c:x val="0.14243587399543889"/>
                  <c:y val="-1.114644883209498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B31-4F32-B6EC-3FD2AE0BACE6}"/>
                </c:ext>
              </c:extLst>
            </c:dLbl>
            <c:dLbl>
              <c:idx val="1"/>
              <c:layout>
                <c:manualLayout>
                  <c:x val="-9.9723263682759966E-2"/>
                  <c:y val="0.1213953598591509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B31-4F32-B6EC-3FD2AE0BACE6}"/>
                </c:ext>
              </c:extLst>
            </c:dLbl>
            <c:dLbl>
              <c:idx val="2"/>
              <c:layout>
                <c:manualLayout>
                  <c:x val="-0.10163946329105551"/>
                  <c:y val="-0.129998019384288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B31-4F32-B6EC-3FD2AE0BACE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CDCB3D0-E455-44A1-89E7-BF7AA8B4815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B31-4F32-B6EC-3FD2AE0BA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\О\с\н\о\в\н\о\й</c:formatCode>
                <c:ptCount val="4"/>
                <c:pt idx="0">
                  <c:v>50</c:v>
                </c:pt>
                <c:pt idx="1">
                  <c:v>30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31-4F32-B6EC-3FD2AE0BAC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8995817860367"/>
          <c:y val="6.7099239954751866E-2"/>
          <c:w val="0.76928203583455701"/>
          <c:h val="0.77217992775569355"/>
        </c:manualLayout>
      </c:layout>
      <c:scatterChart>
        <c:scatterStyle val="lineMarker"/>
        <c:varyColors val="0"/>
        <c:ser>
          <c:idx val="0"/>
          <c:order val="0"/>
          <c:tx>
            <c:v>Зависимость массы от напряжения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lt1"/>
              </a:solidFill>
              <a:ln w="19050">
                <a:solidFill>
                  <a:srgbClr val="003274">
                    <a:lumMod val="60000"/>
                    <a:lumOff val="40000"/>
                  </a:srgbClr>
                </a:solidFill>
              </a:ln>
              <a:effectLst/>
            </c:spPr>
          </c:marker>
          <c:xVal>
            <c:numRef>
              <c:f>Лист1!$F$2:$F$121</c:f>
              <c:numCache>
                <c:formatCode>General</c:formatCode>
                <c:ptCount val="120"/>
                <c:pt idx="0">
                  <c:v>3602.7447499999898</c:v>
                </c:pt>
                <c:pt idx="1">
                  <c:v>10086.394099999899</c:v>
                </c:pt>
                <c:pt idx="2">
                  <c:v>7645.6773400000002</c:v>
                </c:pt>
                <c:pt idx="3">
                  <c:v>8545.0986799999901</c:v>
                </c:pt>
                <c:pt idx="4">
                  <c:v>9016.3297399999901</c:v>
                </c:pt>
                <c:pt idx="5">
                  <c:v>2358.76819999999</c:v>
                </c:pt>
                <c:pt idx="6">
                  <c:v>3930.2912099999899</c:v>
                </c:pt>
                <c:pt idx="7">
                  <c:v>5606.3651900000004</c:v>
                </c:pt>
                <c:pt idx="8">
                  <c:v>3268.6172799999899</c:v>
                </c:pt>
                <c:pt idx="9">
                  <c:v>8356.5334999999905</c:v>
                </c:pt>
                <c:pt idx="10">
                  <c:v>8921.6776800000007</c:v>
                </c:pt>
                <c:pt idx="11">
                  <c:v>8018.8045499999898</c:v>
                </c:pt>
                <c:pt idx="12">
                  <c:v>7937.7712000000001</c:v>
                </c:pt>
                <c:pt idx="13">
                  <c:v>9103.1781599999904</c:v>
                </c:pt>
                <c:pt idx="14">
                  <c:v>8101.9699799999898</c:v>
                </c:pt>
                <c:pt idx="15">
                  <c:v>8172.0086799999899</c:v>
                </c:pt>
                <c:pt idx="16">
                  <c:v>7895.8971300000003</c:v>
                </c:pt>
                <c:pt idx="17">
                  <c:v>7820.0871999999899</c:v>
                </c:pt>
                <c:pt idx="18">
                  <c:v>7809.6058000000003</c:v>
                </c:pt>
                <c:pt idx="19">
                  <c:v>7668.53287</c:v>
                </c:pt>
                <c:pt idx="20">
                  <c:v>7351.5505899999898</c:v>
                </c:pt>
                <c:pt idx="21">
                  <c:v>7726.4954600000001</c:v>
                </c:pt>
                <c:pt idx="22">
                  <c:v>6835.3632900000002</c:v>
                </c:pt>
                <c:pt idx="23">
                  <c:v>7720.43065999999</c:v>
                </c:pt>
                <c:pt idx="24">
                  <c:v>7404.7948999999899</c:v>
                </c:pt>
                <c:pt idx="25">
                  <c:v>7518.03106999999</c:v>
                </c:pt>
                <c:pt idx="26">
                  <c:v>7761.2156299999897</c:v>
                </c:pt>
                <c:pt idx="27">
                  <c:v>7376.9961800000001</c:v>
                </c:pt>
                <c:pt idx="28">
                  <c:v>6837.3844799999897</c:v>
                </c:pt>
                <c:pt idx="29">
                  <c:v>7086.9927200000002</c:v>
                </c:pt>
                <c:pt idx="30">
                  <c:v>7376.6613399999897</c:v>
                </c:pt>
                <c:pt idx="31">
                  <c:v>7410.5098900000003</c:v>
                </c:pt>
                <c:pt idx="32">
                  <c:v>7235.2324799999897</c:v>
                </c:pt>
                <c:pt idx="33">
                  <c:v>7641.2218300000004</c:v>
                </c:pt>
                <c:pt idx="34">
                  <c:v>7040.8028999999897</c:v>
                </c:pt>
                <c:pt idx="35">
                  <c:v>6534.2744599999896</c:v>
                </c:pt>
                <c:pt idx="36">
                  <c:v>7206.29385</c:v>
                </c:pt>
                <c:pt idx="37">
                  <c:v>6992.8701499999897</c:v>
                </c:pt>
                <c:pt idx="38">
                  <c:v>7138.5121900000004</c:v>
                </c:pt>
                <c:pt idx="39">
                  <c:v>7694.9977399999898</c:v>
                </c:pt>
                <c:pt idx="40">
                  <c:v>6950.7280899999896</c:v>
                </c:pt>
                <c:pt idx="41">
                  <c:v>6895.5708599999898</c:v>
                </c:pt>
                <c:pt idx="42">
                  <c:v>7358.5703000000003</c:v>
                </c:pt>
                <c:pt idx="43">
                  <c:v>7118.2014099999897</c:v>
                </c:pt>
                <c:pt idx="44">
                  <c:v>6686.8019400000003</c:v>
                </c:pt>
                <c:pt idx="45">
                  <c:v>7225.5287399999897</c:v>
                </c:pt>
                <c:pt idx="46">
                  <c:v>7026.69480999999</c:v>
                </c:pt>
                <c:pt idx="47">
                  <c:v>6767.5713500000002</c:v>
                </c:pt>
                <c:pt idx="48">
                  <c:v>6557.2733699999899</c:v>
                </c:pt>
                <c:pt idx="49">
                  <c:v>6893.1426099999899</c:v>
                </c:pt>
                <c:pt idx="50">
                  <c:v>6386.9795700000004</c:v>
                </c:pt>
                <c:pt idx="51">
                  <c:v>7133.5797899999898</c:v>
                </c:pt>
                <c:pt idx="52">
                  <c:v>6828.4523600000002</c:v>
                </c:pt>
                <c:pt idx="53">
                  <c:v>6923.8996900000002</c:v>
                </c:pt>
                <c:pt idx="54">
                  <c:v>6210.0075100000004</c:v>
                </c:pt>
                <c:pt idx="55">
                  <c:v>6643.3056900000001</c:v>
                </c:pt>
                <c:pt idx="56">
                  <c:v>6903.5684899999897</c:v>
                </c:pt>
                <c:pt idx="57">
                  <c:v>6789.6463299999896</c:v>
                </c:pt>
                <c:pt idx="58">
                  <c:v>6986.1326200000003</c:v>
                </c:pt>
                <c:pt idx="59">
                  <c:v>6423.5374599999896</c:v>
                </c:pt>
                <c:pt idx="60">
                  <c:v>7251.1477500000001</c:v>
                </c:pt>
                <c:pt idx="61">
                  <c:v>6428.0764099999897</c:v>
                </c:pt>
                <c:pt idx="62">
                  <c:v>6452.5701300000001</c:v>
                </c:pt>
                <c:pt idx="63">
                  <c:v>6831.83276999999</c:v>
                </c:pt>
                <c:pt idx="64">
                  <c:v>6303.6793699999898</c:v>
                </c:pt>
                <c:pt idx="65">
                  <c:v>6238.5666099999899</c:v>
                </c:pt>
                <c:pt idx="66">
                  <c:v>6345.7658199999896</c:v>
                </c:pt>
                <c:pt idx="67">
                  <c:v>6469.9961499999899</c:v>
                </c:pt>
                <c:pt idx="68">
                  <c:v>6328.1199299999898</c:v>
                </c:pt>
                <c:pt idx="69">
                  <c:v>6345.6718199999896</c:v>
                </c:pt>
                <c:pt idx="70">
                  <c:v>6659.0338400000001</c:v>
                </c:pt>
                <c:pt idx="71">
                  <c:v>6296.7402599999896</c:v>
                </c:pt>
                <c:pt idx="72">
                  <c:v>6106.5867099999896</c:v>
                </c:pt>
                <c:pt idx="73">
                  <c:v>6817.6784900000002</c:v>
                </c:pt>
                <c:pt idx="74">
                  <c:v>7086.4710999999897</c:v>
                </c:pt>
                <c:pt idx="75">
                  <c:v>6933.7462699999896</c:v>
                </c:pt>
                <c:pt idx="76">
                  <c:v>6189.0360499999897</c:v>
                </c:pt>
                <c:pt idx="77">
                  <c:v>6268.7246400000004</c:v>
                </c:pt>
                <c:pt idx="78">
                  <c:v>6690.4860799999897</c:v>
                </c:pt>
                <c:pt idx="79">
                  <c:v>6656.4762499999897</c:v>
                </c:pt>
                <c:pt idx="80">
                  <c:v>6706.96036</c:v>
                </c:pt>
                <c:pt idx="81">
                  <c:v>6797.3462799999897</c:v>
                </c:pt>
                <c:pt idx="82">
                  <c:v>6296.0489799999896</c:v>
                </c:pt>
                <c:pt idx="83">
                  <c:v>6276.7687500000002</c:v>
                </c:pt>
                <c:pt idx="84">
                  <c:v>6200.9625299999898</c:v>
                </c:pt>
                <c:pt idx="85">
                  <c:v>7036.5137000000004</c:v>
                </c:pt>
                <c:pt idx="86">
                  <c:v>6330.5514499999899</c:v>
                </c:pt>
                <c:pt idx="87">
                  <c:v>6659.2314200000001</c:v>
                </c:pt>
                <c:pt idx="88">
                  <c:v>6238.5784599999897</c:v>
                </c:pt>
                <c:pt idx="89">
                  <c:v>6604.9407499999897</c:v>
                </c:pt>
                <c:pt idx="90">
                  <c:v>6677.6630299999897</c:v>
                </c:pt>
                <c:pt idx="91">
                  <c:v>6301.9144399999896</c:v>
                </c:pt>
                <c:pt idx="92">
                  <c:v>6647.4184100000002</c:v>
                </c:pt>
                <c:pt idx="93">
                  <c:v>6512.6166700000003</c:v>
                </c:pt>
                <c:pt idx="94">
                  <c:v>6513.5919899999899</c:v>
                </c:pt>
                <c:pt idx="95">
                  <c:v>6502.59781999999</c:v>
                </c:pt>
                <c:pt idx="96">
                  <c:v>6327.0035099999895</c:v>
                </c:pt>
                <c:pt idx="97">
                  <c:v>6723.2907500000001</c:v>
                </c:pt>
                <c:pt idx="98">
                  <c:v>6390.8852399999896</c:v>
                </c:pt>
                <c:pt idx="99">
                  <c:v>6312.3431</c:v>
                </c:pt>
                <c:pt idx="100">
                  <c:v>6464.2196299999896</c:v>
                </c:pt>
                <c:pt idx="101">
                  <c:v>5982.5729700000002</c:v>
                </c:pt>
                <c:pt idx="102">
                  <c:v>6391.91841999999</c:v>
                </c:pt>
                <c:pt idx="103">
                  <c:v>6262.5932499999899</c:v>
                </c:pt>
                <c:pt idx="104">
                  <c:v>6614.9995200000003</c:v>
                </c:pt>
                <c:pt idx="105">
                  <c:v>6654.9903299999896</c:v>
                </c:pt>
                <c:pt idx="106">
                  <c:v>6189.9422400000003</c:v>
                </c:pt>
                <c:pt idx="107">
                  <c:v>5970.4912199999899</c:v>
                </c:pt>
                <c:pt idx="108">
                  <c:v>6570.3791499999897</c:v>
                </c:pt>
                <c:pt idx="109">
                  <c:v>6467.4844499999899</c:v>
                </c:pt>
                <c:pt idx="110">
                  <c:v>6741.0811899999899</c:v>
                </c:pt>
                <c:pt idx="111">
                  <c:v>6671.15300999999</c:v>
                </c:pt>
                <c:pt idx="112">
                  <c:v>6658.3142600000001</c:v>
                </c:pt>
                <c:pt idx="113">
                  <c:v>6563.0183900000002</c:v>
                </c:pt>
                <c:pt idx="114">
                  <c:v>6536.8632200000002</c:v>
                </c:pt>
                <c:pt idx="115">
                  <c:v>6271.0306600000004</c:v>
                </c:pt>
                <c:pt idx="116">
                  <c:v>6649.9966400000003</c:v>
                </c:pt>
                <c:pt idx="117">
                  <c:v>6235.9166599999899</c:v>
                </c:pt>
                <c:pt idx="118">
                  <c:v>6505.4013100000002</c:v>
                </c:pt>
                <c:pt idx="119">
                  <c:v>6277.2064300000002</c:v>
                </c:pt>
              </c:numCache>
            </c:numRef>
          </c:xVal>
          <c:yVal>
            <c:numRef>
              <c:f>Лист1!$I$2:$I$121</c:f>
              <c:numCache>
                <c:formatCode>General</c:formatCode>
                <c:ptCount val="120"/>
                <c:pt idx="0">
                  <c:v>1495110050</c:v>
                </c:pt>
                <c:pt idx="1">
                  <c:v>227324376</c:v>
                </c:pt>
                <c:pt idx="2">
                  <c:v>346323775</c:v>
                </c:pt>
                <c:pt idx="3">
                  <c:v>349677269</c:v>
                </c:pt>
                <c:pt idx="4">
                  <c:v>269776726</c:v>
                </c:pt>
                <c:pt idx="5">
                  <c:v>1541768620</c:v>
                </c:pt>
                <c:pt idx="6">
                  <c:v>889286600</c:v>
                </c:pt>
                <c:pt idx="7">
                  <c:v>625678524</c:v>
                </c:pt>
                <c:pt idx="8">
                  <c:v>1409098600</c:v>
                </c:pt>
                <c:pt idx="9">
                  <c:v>300593742</c:v>
                </c:pt>
                <c:pt idx="10">
                  <c:v>270012062</c:v>
                </c:pt>
                <c:pt idx="11">
                  <c:v>358952813</c:v>
                </c:pt>
                <c:pt idx="12">
                  <c:v>303451016</c:v>
                </c:pt>
                <c:pt idx="13">
                  <c:v>267774868</c:v>
                </c:pt>
                <c:pt idx="14">
                  <c:v>314478898</c:v>
                </c:pt>
                <c:pt idx="15">
                  <c:v>334854696</c:v>
                </c:pt>
                <c:pt idx="16">
                  <c:v>305227054</c:v>
                </c:pt>
                <c:pt idx="17">
                  <c:v>312920093</c:v>
                </c:pt>
                <c:pt idx="18">
                  <c:v>323206481</c:v>
                </c:pt>
                <c:pt idx="19">
                  <c:v>346256678</c:v>
                </c:pt>
                <c:pt idx="20">
                  <c:v>357945817</c:v>
                </c:pt>
                <c:pt idx="21">
                  <c:v>368344105</c:v>
                </c:pt>
                <c:pt idx="22">
                  <c:v>385287241</c:v>
                </c:pt>
                <c:pt idx="23">
                  <c:v>339435549</c:v>
                </c:pt>
                <c:pt idx="24">
                  <c:v>366424667</c:v>
                </c:pt>
                <c:pt idx="25">
                  <c:v>339812409</c:v>
                </c:pt>
                <c:pt idx="26">
                  <c:v>350218830</c:v>
                </c:pt>
                <c:pt idx="27">
                  <c:v>379839176</c:v>
                </c:pt>
                <c:pt idx="28">
                  <c:v>379367814</c:v>
                </c:pt>
                <c:pt idx="29">
                  <c:v>375101813</c:v>
                </c:pt>
                <c:pt idx="30">
                  <c:v>362007848</c:v>
                </c:pt>
                <c:pt idx="31">
                  <c:v>356001966</c:v>
                </c:pt>
                <c:pt idx="32">
                  <c:v>364016730</c:v>
                </c:pt>
                <c:pt idx="33">
                  <c:v>359247131</c:v>
                </c:pt>
                <c:pt idx="34">
                  <c:v>369556725</c:v>
                </c:pt>
                <c:pt idx="35">
                  <c:v>405610706</c:v>
                </c:pt>
                <c:pt idx="36">
                  <c:v>367963071</c:v>
                </c:pt>
                <c:pt idx="37">
                  <c:v>371748799</c:v>
                </c:pt>
                <c:pt idx="38">
                  <c:v>373681462</c:v>
                </c:pt>
                <c:pt idx="39">
                  <c:v>337589271</c:v>
                </c:pt>
                <c:pt idx="40">
                  <c:v>373365252</c:v>
                </c:pt>
                <c:pt idx="41">
                  <c:v>377884971</c:v>
                </c:pt>
                <c:pt idx="42">
                  <c:v>350692509</c:v>
                </c:pt>
                <c:pt idx="43">
                  <c:v>363339668</c:v>
                </c:pt>
                <c:pt idx="44">
                  <c:v>384238950</c:v>
                </c:pt>
                <c:pt idx="45">
                  <c:v>362229092</c:v>
                </c:pt>
                <c:pt idx="46">
                  <c:v>361723651</c:v>
                </c:pt>
                <c:pt idx="47">
                  <c:v>384429515</c:v>
                </c:pt>
                <c:pt idx="48">
                  <c:v>385925393</c:v>
                </c:pt>
                <c:pt idx="49">
                  <c:v>385841385</c:v>
                </c:pt>
                <c:pt idx="50">
                  <c:v>419646118</c:v>
                </c:pt>
                <c:pt idx="51">
                  <c:v>363477799</c:v>
                </c:pt>
                <c:pt idx="52">
                  <c:v>367665425</c:v>
                </c:pt>
                <c:pt idx="53">
                  <c:v>372289879</c:v>
                </c:pt>
                <c:pt idx="54">
                  <c:v>414904816</c:v>
                </c:pt>
                <c:pt idx="55">
                  <c:v>379128848</c:v>
                </c:pt>
                <c:pt idx="56">
                  <c:v>379551230</c:v>
                </c:pt>
                <c:pt idx="57">
                  <c:v>384814359</c:v>
                </c:pt>
                <c:pt idx="58">
                  <c:v>361510363</c:v>
                </c:pt>
                <c:pt idx="59">
                  <c:v>402456734</c:v>
                </c:pt>
                <c:pt idx="60">
                  <c:v>351065159</c:v>
                </c:pt>
                <c:pt idx="61">
                  <c:v>399897860</c:v>
                </c:pt>
                <c:pt idx="62">
                  <c:v>387801323</c:v>
                </c:pt>
                <c:pt idx="63">
                  <c:v>375212490</c:v>
                </c:pt>
                <c:pt idx="64">
                  <c:v>393842594</c:v>
                </c:pt>
                <c:pt idx="65">
                  <c:v>406343713</c:v>
                </c:pt>
                <c:pt idx="66">
                  <c:v>397618353</c:v>
                </c:pt>
                <c:pt idx="67">
                  <c:v>387057222</c:v>
                </c:pt>
                <c:pt idx="68">
                  <c:v>406808887</c:v>
                </c:pt>
                <c:pt idx="69">
                  <c:v>399586868</c:v>
                </c:pt>
                <c:pt idx="70">
                  <c:v>383004107</c:v>
                </c:pt>
                <c:pt idx="71">
                  <c:v>398467517</c:v>
                </c:pt>
                <c:pt idx="72">
                  <c:v>414147787</c:v>
                </c:pt>
                <c:pt idx="73">
                  <c:v>373488522</c:v>
                </c:pt>
                <c:pt idx="74">
                  <c:v>353130803</c:v>
                </c:pt>
                <c:pt idx="75">
                  <c:v>362453982</c:v>
                </c:pt>
                <c:pt idx="76">
                  <c:v>401927888</c:v>
                </c:pt>
                <c:pt idx="77">
                  <c:v>408021634</c:v>
                </c:pt>
                <c:pt idx="78">
                  <c:v>385233768</c:v>
                </c:pt>
                <c:pt idx="79">
                  <c:v>376441257</c:v>
                </c:pt>
                <c:pt idx="80">
                  <c:v>372382721</c:v>
                </c:pt>
                <c:pt idx="81">
                  <c:v>369399315</c:v>
                </c:pt>
                <c:pt idx="82">
                  <c:v>394351239</c:v>
                </c:pt>
                <c:pt idx="83">
                  <c:v>399346394</c:v>
                </c:pt>
                <c:pt idx="84">
                  <c:v>407022830</c:v>
                </c:pt>
                <c:pt idx="85">
                  <c:v>356785472</c:v>
                </c:pt>
                <c:pt idx="86">
                  <c:v>393874191</c:v>
                </c:pt>
                <c:pt idx="87">
                  <c:v>386062188</c:v>
                </c:pt>
                <c:pt idx="88">
                  <c:v>396027163</c:v>
                </c:pt>
                <c:pt idx="89">
                  <c:v>374333130</c:v>
                </c:pt>
                <c:pt idx="90">
                  <c:v>376606724</c:v>
                </c:pt>
                <c:pt idx="91">
                  <c:v>400045380</c:v>
                </c:pt>
                <c:pt idx="92">
                  <c:v>384235630</c:v>
                </c:pt>
                <c:pt idx="93">
                  <c:v>385486589</c:v>
                </c:pt>
                <c:pt idx="94">
                  <c:v>386381615</c:v>
                </c:pt>
                <c:pt idx="95">
                  <c:v>394798092</c:v>
                </c:pt>
                <c:pt idx="96">
                  <c:v>396799879</c:v>
                </c:pt>
                <c:pt idx="97">
                  <c:v>371563433</c:v>
                </c:pt>
                <c:pt idx="98">
                  <c:v>393651476</c:v>
                </c:pt>
                <c:pt idx="99">
                  <c:v>399061855</c:v>
                </c:pt>
                <c:pt idx="100">
                  <c:v>395582129</c:v>
                </c:pt>
                <c:pt idx="101">
                  <c:v>420965191</c:v>
                </c:pt>
                <c:pt idx="102">
                  <c:v>386811634</c:v>
                </c:pt>
                <c:pt idx="103">
                  <c:v>406966741</c:v>
                </c:pt>
                <c:pt idx="104">
                  <c:v>386617664</c:v>
                </c:pt>
                <c:pt idx="105">
                  <c:v>376313278</c:v>
                </c:pt>
                <c:pt idx="106">
                  <c:v>401517864</c:v>
                </c:pt>
                <c:pt idx="107">
                  <c:v>424822423</c:v>
                </c:pt>
                <c:pt idx="108">
                  <c:v>375565385</c:v>
                </c:pt>
                <c:pt idx="109">
                  <c:v>379945016</c:v>
                </c:pt>
                <c:pt idx="110">
                  <c:v>365088394</c:v>
                </c:pt>
                <c:pt idx="111">
                  <c:v>371103490</c:v>
                </c:pt>
                <c:pt idx="112">
                  <c:v>378322781</c:v>
                </c:pt>
                <c:pt idx="113">
                  <c:v>376366365</c:v>
                </c:pt>
                <c:pt idx="114">
                  <c:v>385124820</c:v>
                </c:pt>
                <c:pt idx="115">
                  <c:v>394529919</c:v>
                </c:pt>
                <c:pt idx="116">
                  <c:v>381517599</c:v>
                </c:pt>
                <c:pt idx="117">
                  <c:v>412358075</c:v>
                </c:pt>
                <c:pt idx="118">
                  <c:v>391685347</c:v>
                </c:pt>
                <c:pt idx="119">
                  <c:v>400841977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B4-47BA-B204-D2FC8AC058AE}"/>
            </c:ext>
          </c:extLst>
        </c:ser>
        <c:ser>
          <c:idx val="1"/>
          <c:order val="1"/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38100">
                <a:solidFill>
                  <a:schemeClr val="accent2">
                    <a:alpha val="6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6"/>
              <c:spPr>
                <a:solidFill>
                  <a:schemeClr val="lt1"/>
                </a:solidFill>
                <a:ln w="38100">
                  <a:solidFill>
                    <a:schemeClr val="accent2">
                      <a:alpha val="60000"/>
                    </a:schemeClr>
                  </a:solidFill>
                </a:ln>
                <a:effectLst/>
              </c:spPr>
            </c:marker>
            <c:bubble3D val="0"/>
            <c:spPr>
              <a:ln w="9525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0B4-47BA-B204-D2FC8AC058AE}"/>
              </c:ext>
            </c:extLst>
          </c:dPt>
          <c:xVal>
            <c:numRef>
              <c:f>Лист1!$K$41:$K$42</c:f>
              <c:numCache>
                <c:formatCode>General</c:formatCode>
                <c:ptCount val="2"/>
                <c:pt idx="0">
                  <c:v>0</c:v>
                </c:pt>
                <c:pt idx="1">
                  <c:v>10000</c:v>
                </c:pt>
              </c:numCache>
            </c:numRef>
          </c:xVal>
          <c:yVal>
            <c:numRef>
              <c:f>Лист1!$L$41:$L$42</c:f>
              <c:numCache>
                <c:formatCode>General</c:formatCode>
                <c:ptCount val="2"/>
                <c:pt idx="0">
                  <c:v>390000000</c:v>
                </c:pt>
                <c:pt idx="1">
                  <c:v>390000000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0B4-47BA-B204-D2FC8AC05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2470896"/>
        <c:axId val="590679296"/>
      </c:scatterChart>
      <c:valAx>
        <c:axId val="582470896"/>
        <c:scaling>
          <c:orientation val="minMax"/>
          <c:max val="9250"/>
          <c:min val="575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90679296"/>
        <c:crossesAt val="250000000"/>
        <c:crossBetween val="midCat"/>
      </c:valAx>
      <c:valAx>
        <c:axId val="590679296"/>
        <c:scaling>
          <c:orientation val="minMax"/>
          <c:max val="440000000.00000006"/>
          <c:min val="260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О\с\н\о\в\н\о\й" sourceLinked="0"/>
        <c:majorTickMark val="none"/>
        <c:minorTickMark val="none"/>
        <c:tickLblPos val="nextTo"/>
        <c:crossAx val="582470896"/>
        <c:crosses val="autoZero"/>
        <c:crossBetween val="midCat"/>
        <c:majorUnit val="40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>
            <a:alpha val="6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38100">
        <a:solidFill>
          <a:schemeClr val="phClr">
            <a:alpha val="60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>
        <a:solidFill>
          <a:schemeClr val="tx1">
            <a:lumMod val="25000"/>
            <a:lumOff val="75000"/>
          </a:schemeClr>
        </a:solidFill>
      </a:ln>
    </cs:spPr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609356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1218712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828068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2437425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3046781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6137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5493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4849" algn="l" defTabSz="1218712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36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Информация из</a:t>
            </a:r>
            <a:r>
              <a:rPr lang="ru-RU" baseline="0" dirty="0" smtClean="0"/>
              <a:t> открытых источников, включая с</a:t>
            </a:r>
            <a:r>
              <a:rPr lang="ru-RU" dirty="0" smtClean="0"/>
              <a:t>траница 9, 27</a:t>
            </a:r>
            <a:r>
              <a:rPr lang="ru-RU" baseline="0" dirty="0" smtClean="0"/>
              <a:t> брошюры про ЛОГОС, РИО </a:t>
            </a:r>
            <a:r>
              <a:rPr lang="ru-RU" dirty="0" smtClean="0"/>
              <a:t>771-1/74-Рш от 13.12.2021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2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Экспертная оценка </a:t>
            </a:r>
            <a:r>
              <a:rPr lang="ru-RU" smtClean="0"/>
              <a:t>автора</a:t>
            </a:r>
            <a:r>
              <a:rPr lang="ru-RU" baseline="0" smtClean="0"/>
              <a:t>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8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https://www.tadviser.ru/index.php/%D0%9F%D1%80%D0%BE%D0%B4%D1%83%D0%BA%D1%82:%D0%A0%D0%A4%D0%AF%D0%A6-%D0%92%D0%9D%D0%98%D0%98%D0%AD%D0%A4:_%D0%9F%D0%B0%D0%BA%D0%B5%D1%82_%D0%BF%D1%80%D0%BE%D0%B3%D1%80%D0%B0%D0%BC%D0%BC_%D0%9B%D0%BE%D0%B3%D0%BE%D1%81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4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Отраслевое применение – страница 22 буклета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9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http://logos.vniief.ru/services/#:~:text=%D0%9F%D0%BE%20%D1%82%D0%B5%D0%BB%D0%B5%D1%84%D0%BE%D0%BD%D1%83%208%20(800)%20555,%D0%B4%D0%BE%2017%3A00%20%D0%BF%D0%BE%20%D0%9C%D0%A1%D0%9A)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16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cs typeface="Arial" panose="020B0604020202020204" pitchFamily="34" charset="0"/>
              </a:rPr>
              <a:t>Презентация «Инженерное программное обеспечение», слайд 4, РИО </a:t>
            </a:r>
            <a:r>
              <a:rPr lang="ru-RU" dirty="0" smtClean="0"/>
              <a:t>771-1.6/29-Рш от 03.06.2022</a:t>
            </a:r>
          </a:p>
          <a:p>
            <a:r>
              <a:rPr lang="ru-RU" dirty="0" smtClean="0"/>
              <a:t>Картинки</a:t>
            </a:r>
            <a:r>
              <a:rPr lang="ru-RU" baseline="0" dirty="0" smtClean="0"/>
              <a:t> (дополнительно) </a:t>
            </a:r>
            <a:endParaRPr lang="ru-RU" dirty="0" smtClean="0"/>
          </a:p>
          <a:p>
            <a:r>
              <a:rPr lang="en-US" dirty="0" smtClean="0"/>
              <a:t>https://wiki2.info/%D0%91%D0%B0%D0%BB%D0%B0%D0%BA%D0%BE%D0%B2%D1%81%D0%BA%D0%B0%D1%8F_%D0%90%D0%AD%D0%A1</a:t>
            </a:r>
            <a:endParaRPr lang="ru-RU" dirty="0" smtClean="0"/>
          </a:p>
          <a:p>
            <a:r>
              <a:rPr lang="ru-RU" dirty="0" smtClean="0"/>
              <a:t>Пакет программ Логос для численного моделирования физических процессов,</a:t>
            </a:r>
            <a:r>
              <a:rPr lang="ru-RU" baseline="0" dirty="0" smtClean="0"/>
              <a:t> страница 34, Заключение №762-147-Рш от 21.07.2021, Разрешение №126-З от 21.07.2021</a:t>
            </a:r>
            <a:endParaRPr lang="ru-RU" dirty="0" smtClean="0"/>
          </a:p>
          <a:p>
            <a:r>
              <a:rPr lang="en-US" dirty="0" smtClean="0"/>
              <a:t>http://www.gidropress.podolsk.ru/files/publication/publication2013/documents/283.pdf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38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Презентация «Пакет программ Логос. Возможности и решаемые задачи», слайд 16 </a:t>
            </a:r>
            <a:r>
              <a:rPr lang="ru-RU" dirty="0" err="1" smtClean="0"/>
              <a:t>Рег.номер</a:t>
            </a:r>
            <a:r>
              <a:rPr lang="ru-RU" dirty="0" smtClean="0"/>
              <a:t>: 21-З от 05.06.2020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374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Страница 11,</a:t>
            </a:r>
            <a:r>
              <a:rPr lang="ru-RU" baseline="0" dirty="0" smtClean="0"/>
              <a:t> </a:t>
            </a:r>
            <a:r>
              <a:rPr lang="ru-RU" dirty="0" smtClean="0"/>
              <a:t>3 брошюры Логос</a:t>
            </a:r>
          </a:p>
          <a:p>
            <a:r>
              <a:rPr lang="ru-RU" dirty="0" smtClean="0"/>
              <a:t>Презентация «Пакет программ Логос для численного моделирования физических процессов», Заключение №762-147-Рш от 21.07.2021, Разрешение №126-З от 21.07.2021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93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Обзор возможностей моделирования задач прочности с использованием пакета программ ЛОГОС,</a:t>
            </a:r>
            <a:r>
              <a:rPr lang="ru-RU" baseline="0" dirty="0" smtClean="0"/>
              <a:t> страница 8, открытый источник </a:t>
            </a:r>
            <a:r>
              <a:rPr lang="en-US" baseline="0" dirty="0" smtClean="0"/>
              <a:t>http://book.sarov.ru/wp-content/uploads/Supercomputing-15-2015-1.pdf</a:t>
            </a:r>
            <a:r>
              <a:rPr lang="ru-RU" baseline="0" dirty="0" smtClean="0"/>
              <a:t> </a:t>
            </a:r>
            <a:r>
              <a:rPr lang="en-US" baseline="0" dirty="0" smtClean="0"/>
              <a:t>http://logos.vniief.ru/products/platforma/</a:t>
            </a:r>
            <a:r>
              <a:rPr lang="ru-RU" baseline="0" dirty="0" smtClean="0"/>
              <a:t> (стр. 1)</a:t>
            </a:r>
          </a:p>
          <a:p>
            <a:r>
              <a:rPr lang="ru-RU" dirty="0" smtClean="0"/>
              <a:t>Презентация «Логос Прочность. Моделирование </a:t>
            </a:r>
            <a:r>
              <a:rPr lang="ru-RU" dirty="0" err="1" smtClean="0"/>
              <a:t>напряженнодеформированного</a:t>
            </a:r>
            <a:r>
              <a:rPr lang="ru-RU" dirty="0" smtClean="0"/>
              <a:t> состояния», слайд</a:t>
            </a:r>
            <a:r>
              <a:rPr lang="ru-RU" baseline="0" dirty="0" smtClean="0"/>
              <a:t> 45, РИО Разрешение №105-З от 19.04.2021, Заключение №762-1/25-Рш от 19.04.2021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0AA85F4-3437-47C3-9069-808374510E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66" y="2827365"/>
            <a:ext cx="7675839" cy="1697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35"/>
              </a:lnSpc>
              <a:spcBef>
                <a:spcPts val="0"/>
              </a:spcBef>
              <a:buFontTx/>
              <a:buNone/>
              <a:defRPr sz="5462" b="1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pPr lvl="0"/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2579257F-A4FE-4682-9A37-53BDC5B787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5919551"/>
            <a:ext cx="6481233" cy="39438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5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Прочая информация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A86CD01C-2BEF-4838-AEF4-58D81F4984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67" y="5025269"/>
            <a:ext cx="7675837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Наименование мероприятия/ название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2578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1594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5253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1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6727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4B8439D-A0CB-47AA-901A-2D1E32978455}" type="datetime1">
              <a:rPr lang="ru-RU" smtClean="0"/>
              <a:t>16.11.2022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050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838517" y="644704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1218072" rtl="0" eaLnBrk="1" latinLnBrk="0" hangingPunct="1"/>
            <a:fld id="{6DF24603-9A1B-F342-92E0-89DE32840F75}" type="slidenum">
              <a:rPr lang="en-US" sz="932" b="1" kern="120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rPr>
              <a:pPr marL="0" algn="l" defTabSz="1218072" rtl="0" eaLnBrk="1" latinLnBrk="0" hangingPunct="1"/>
              <a:t>‹#›</a:t>
            </a:fld>
            <a:endParaRPr lang="en-US" sz="932" b="1" kern="12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13267" y="406024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664" b="1">
                <a:solidFill>
                  <a:srgbClr val="33333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638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26">
          <p15:clr>
            <a:srgbClr val="FBAE40"/>
          </p15:clr>
        </p15:guide>
        <p15:guide id="2" pos="203">
          <p15:clr>
            <a:srgbClr val="FBAE40"/>
          </p15:clr>
        </p15:guide>
        <p15:guide id="3" orient="horz" pos="4103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061985"/>
            <a:ext cx="6165164" cy="13492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5328" b="1" kern="1200" baseline="0" dirty="0">
                <a:solidFill>
                  <a:schemeClr val="bg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529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061985"/>
            <a:ext cx="6499077" cy="134929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5328" b="1" kern="1200" baseline="0" dirty="0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8054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21733" y="1191364"/>
            <a:ext cx="5750984" cy="45775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599" kern="1200" dirty="0">
                <a:solidFill>
                  <a:srgbClr val="33333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3" y="6339291"/>
            <a:ext cx="5750984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838517" y="644704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1218072" rtl="0" eaLnBrk="1" latinLnBrk="0" hangingPunct="1"/>
            <a:fld id="{6DF24603-9A1B-F342-92E0-89DE32840F75}" type="slidenum">
              <a:rPr lang="en-US" sz="932" b="1" kern="120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rPr>
              <a:pPr marL="0" algn="l" defTabSz="1218072" rtl="0" eaLnBrk="1" latinLnBrk="0" hangingPunct="1"/>
              <a:t>‹#›</a:t>
            </a:fld>
            <a:endParaRPr lang="en-US" sz="932" b="1" kern="12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13267" y="406024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664" b="1">
                <a:solidFill>
                  <a:srgbClr val="33333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ECCB9F-EEFB-46CA-8F87-A3227F3F2A6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11384" y="1191364"/>
            <a:ext cx="5427133" cy="4577558"/>
          </a:xfrm>
          <a:prstGeom prst="rect">
            <a:avLst/>
          </a:prstGeom>
        </p:spPr>
        <p:txBody>
          <a:bodyPr/>
          <a:lstStyle>
            <a:lvl1pPr>
              <a:defRPr lang="ru-RU" sz="1865" smtClean="0">
                <a:solidFill>
                  <a:srgbClr val="414042"/>
                </a:solidFill>
                <a:latin typeface="Rosatom" panose="020B0503040504020204" pitchFamily="34" charset="-52"/>
                <a:ea typeface="Rosatom" panose="020B0503040504020204" pitchFamily="34" charset="-52"/>
              </a:defRPr>
            </a:lvl1pPr>
            <a:lvl2pPr>
              <a:defRPr lang="ru-RU" sz="1865" smtClean="0">
                <a:latin typeface="Rosatom" panose="020B0503040504020204" pitchFamily="34" charset="-52"/>
                <a:ea typeface="Rosatom" panose="020B0503040504020204" pitchFamily="34" charset="-52"/>
              </a:defRPr>
            </a:lvl2pPr>
            <a:lvl3pPr>
              <a:defRPr lang="ru-RU" sz="1865" smtClean="0">
                <a:latin typeface="Rosatom" panose="020B0503040504020204" pitchFamily="34" charset="-52"/>
                <a:ea typeface="Rosatom" panose="020B0503040504020204" pitchFamily="34" charset="-52"/>
              </a:defRPr>
            </a:lvl3pPr>
            <a:lvl4pPr>
              <a:defRPr lang="ru-RU" sz="1865" smtClean="0">
                <a:latin typeface="Rosatom" panose="020B0503040504020204" pitchFamily="34" charset="-52"/>
                <a:ea typeface="Rosatom" panose="020B0503040504020204" pitchFamily="34" charset="-52"/>
              </a:defRPr>
            </a:lvl4pPr>
            <a:lvl5pPr>
              <a:defRPr lang="ru-RU" sz="1865">
                <a:latin typeface="Rosatom" panose="020B0503040504020204" pitchFamily="34" charset="-52"/>
                <a:ea typeface="Rosatom" panose="020B0503040504020204" pitchFamily="34" charset="-52"/>
              </a:defRPr>
            </a:lvl5pPr>
          </a:lstStyle>
          <a:p>
            <a:pPr marL="356065" lvl="0" indent="-356065" defTabSz="1424261">
              <a:spcBef>
                <a:spcPts val="1559"/>
              </a:spcBef>
            </a:pPr>
            <a:r>
              <a:rPr lang="ru-RU" dirty="0"/>
              <a:t>Контент</a:t>
            </a:r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pos="203" userDrawn="1">
          <p15:clr>
            <a:srgbClr val="FBAE40"/>
          </p15:clr>
        </p15:guide>
        <p15:guide id="3" orient="horz" pos="4103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4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838517" y="644704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1218072" rtl="0" eaLnBrk="1" latinLnBrk="0" hangingPunct="1"/>
            <a:fld id="{6DF24603-9A1B-F342-92E0-89DE32840F75}" type="slidenum">
              <a:rPr lang="en-US" sz="932" b="1" kern="1200" smtClean="0">
                <a:solidFill>
                  <a:schemeClr val="tx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rPr>
              <a:pPr marL="0" algn="l" defTabSz="1218072" rtl="0" eaLnBrk="1" latinLnBrk="0" hangingPunct="1"/>
              <a:t>‹#›</a:t>
            </a:fld>
            <a:endParaRPr lang="en-US" sz="932" b="1" kern="1200" dirty="0">
              <a:solidFill>
                <a:schemeClr val="tx1"/>
              </a:solidFill>
              <a:latin typeface="Rosatom" panose="020B0503040504020204" pitchFamily="34" charset="-52"/>
              <a:ea typeface="Rosatom" panose="020B0503040504020204" pitchFamily="34" charset="-52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13267" y="406024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664" b="1">
                <a:solidFill>
                  <a:srgbClr val="33333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1774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26" userDrawn="1">
          <p15:clr>
            <a:srgbClr val="FBAE40"/>
          </p15:clr>
        </p15:guide>
        <p15:guide id="2" pos="203" userDrawn="1">
          <p15:clr>
            <a:srgbClr val="FBAE40"/>
          </p15:clr>
        </p15:guide>
        <p15:guide id="3" orient="horz" pos="4103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1966679"/>
            <a:ext cx="6481233" cy="1697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35"/>
              </a:lnSpc>
              <a:spcBef>
                <a:spcPts val="0"/>
              </a:spcBef>
              <a:buFontTx/>
              <a:buNone/>
              <a:defRPr sz="5462" b="1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pPr lvl="0"/>
            <a:r>
              <a:rPr lang="ru-RU" dirty="0"/>
              <a:t>Спасибо</a:t>
            </a:r>
          </a:p>
          <a:p>
            <a:pPr lvl="0"/>
            <a:r>
              <a:rPr lang="ru-RU" dirty="0"/>
              <a:t>за внимание!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8" y="5979187"/>
            <a:ext cx="6481233" cy="3036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99" b="1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8" y="4712779"/>
            <a:ext cx="6481233" cy="1260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5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4107670"/>
            <a:ext cx="6481233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 b="1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4411282"/>
            <a:ext cx="6481233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>
                <a:solidFill>
                  <a:srgbClr val="404040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2221290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1966679"/>
            <a:ext cx="6481233" cy="1697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35"/>
              </a:lnSpc>
              <a:spcBef>
                <a:spcPts val="0"/>
              </a:spcBef>
              <a:buFontTx/>
              <a:buNone/>
              <a:defRPr sz="5462" b="1">
                <a:solidFill>
                  <a:schemeClr val="bg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pPr lvl="0"/>
            <a:r>
              <a:rPr lang="ru-RU" dirty="0"/>
              <a:t>Спасибо</a:t>
            </a:r>
          </a:p>
          <a:p>
            <a:pPr lvl="0"/>
            <a:r>
              <a:rPr lang="ru-RU" dirty="0"/>
              <a:t>за внимание!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8" y="5979187"/>
            <a:ext cx="6481233" cy="3036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99" b="1">
                <a:solidFill>
                  <a:schemeClr val="bg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8" y="4712779"/>
            <a:ext cx="6481233" cy="1260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5">
                <a:solidFill>
                  <a:schemeClr val="bg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4107670"/>
            <a:ext cx="6481233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 b="1">
                <a:solidFill>
                  <a:schemeClr val="bg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4411282"/>
            <a:ext cx="6481233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>
                <a:solidFill>
                  <a:schemeClr val="bg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18553916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403" y="647267"/>
            <a:ext cx="1534187" cy="15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42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ребивоч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4669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9083F-1983-4ED5-937C-DC724F275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9669" y="561511"/>
            <a:ext cx="1471083" cy="14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0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9F19CF5-CA0D-4E8E-9166-575127177D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6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E07CDF9-A890-444F-8099-AED3CF9AE0F1}"/>
              </a:ext>
            </a:extLst>
          </p:cNvPr>
          <p:cNvGrpSpPr/>
          <p:nvPr userDrawn="1"/>
        </p:nvGrpSpPr>
        <p:grpSpPr>
          <a:xfrm>
            <a:off x="-672253" y="5518949"/>
            <a:ext cx="482600" cy="1339052"/>
            <a:chOff x="-1009650" y="5093381"/>
            <a:chExt cx="830308" cy="230595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C316DF4-BD4D-415D-A2A8-67B87986CA90}"/>
                </a:ext>
              </a:extLst>
            </p:cNvPr>
            <p:cNvSpPr/>
            <p:nvPr userDrawn="1"/>
          </p:nvSpPr>
          <p:spPr>
            <a:xfrm>
              <a:off x="-1009650" y="7085013"/>
              <a:ext cx="314325" cy="3143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F0BEFF8-BFFA-42DA-AC8F-D2C96B663ADB}"/>
                </a:ext>
              </a:extLst>
            </p:cNvPr>
            <p:cNvSpPr/>
            <p:nvPr userDrawn="1"/>
          </p:nvSpPr>
          <p:spPr>
            <a:xfrm>
              <a:off x="-1009650" y="6587105"/>
              <a:ext cx="314325" cy="314325"/>
            </a:xfrm>
            <a:prstGeom prst="rect">
              <a:avLst/>
            </a:prstGeom>
            <a:solidFill>
              <a:srgbClr val="6061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A925B8A-7D95-4A2B-B629-87B199BD9252}"/>
                </a:ext>
              </a:extLst>
            </p:cNvPr>
            <p:cNvSpPr/>
            <p:nvPr userDrawn="1"/>
          </p:nvSpPr>
          <p:spPr>
            <a:xfrm>
              <a:off x="-1009650" y="6089197"/>
              <a:ext cx="314325" cy="314325"/>
            </a:xfrm>
            <a:prstGeom prst="rect">
              <a:avLst/>
            </a:prstGeom>
            <a:solidFill>
              <a:srgbClr val="6DA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8DFB172-6A03-40A1-8CDE-7FF1BBB1D330}"/>
                </a:ext>
              </a:extLst>
            </p:cNvPr>
            <p:cNvSpPr/>
            <p:nvPr userDrawn="1"/>
          </p:nvSpPr>
          <p:spPr>
            <a:xfrm>
              <a:off x="-1009650" y="5591289"/>
              <a:ext cx="314325" cy="314325"/>
            </a:xfrm>
            <a:prstGeom prst="rect">
              <a:avLst/>
            </a:prstGeom>
            <a:solidFill>
              <a:srgbClr val="02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41F9E0B-5545-4B99-B6EB-98B4FD1B1D45}"/>
                </a:ext>
              </a:extLst>
            </p:cNvPr>
            <p:cNvSpPr/>
            <p:nvPr userDrawn="1"/>
          </p:nvSpPr>
          <p:spPr>
            <a:xfrm>
              <a:off x="-1009650" y="5093381"/>
              <a:ext cx="314325" cy="314325"/>
            </a:xfrm>
            <a:prstGeom prst="rect">
              <a:avLst/>
            </a:prstGeom>
            <a:solidFill>
              <a:srgbClr val="003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8F0E01D-4088-452C-B114-B943E32F8368}"/>
                </a:ext>
              </a:extLst>
            </p:cNvPr>
            <p:cNvSpPr/>
            <p:nvPr userDrawn="1"/>
          </p:nvSpPr>
          <p:spPr>
            <a:xfrm>
              <a:off x="-493667" y="7085013"/>
              <a:ext cx="314325" cy="314325"/>
            </a:xfrm>
            <a:prstGeom prst="rect">
              <a:avLst/>
            </a:prstGeom>
            <a:solidFill>
              <a:srgbClr val="B1C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793D8A5-38FA-44F1-AFFF-9CBA89BB20CF}"/>
                </a:ext>
              </a:extLst>
            </p:cNvPr>
            <p:cNvSpPr/>
            <p:nvPr userDrawn="1"/>
          </p:nvSpPr>
          <p:spPr>
            <a:xfrm>
              <a:off x="-493667" y="6587105"/>
              <a:ext cx="314325" cy="314325"/>
            </a:xfrm>
            <a:prstGeom prst="rect">
              <a:avLst/>
            </a:prstGeom>
            <a:solidFill>
              <a:srgbClr val="B4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2B41622-0C82-45A3-8A08-61C4C2FE3B0A}"/>
                </a:ext>
              </a:extLst>
            </p:cNvPr>
            <p:cNvSpPr/>
            <p:nvPr userDrawn="1"/>
          </p:nvSpPr>
          <p:spPr>
            <a:xfrm>
              <a:off x="-493667" y="6089197"/>
              <a:ext cx="314325" cy="314325"/>
            </a:xfrm>
            <a:prstGeom prst="rect">
              <a:avLst/>
            </a:prstGeom>
            <a:solidFill>
              <a:srgbClr val="1D9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CCCA06A-6209-42EF-84EA-77AC8AA4B8B9}"/>
                </a:ext>
              </a:extLst>
            </p:cNvPr>
            <p:cNvSpPr/>
            <p:nvPr userDrawn="1"/>
          </p:nvSpPr>
          <p:spPr>
            <a:xfrm>
              <a:off x="-493667" y="5591289"/>
              <a:ext cx="314325" cy="314325"/>
            </a:xfrm>
            <a:prstGeom prst="rect">
              <a:avLst/>
            </a:prstGeom>
            <a:solidFill>
              <a:srgbClr val="F36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612760C-6006-46BD-9ABF-FE0E1D7E6D4A}"/>
                </a:ext>
              </a:extLst>
            </p:cNvPr>
            <p:cNvSpPr/>
            <p:nvPr userDrawn="1"/>
          </p:nvSpPr>
          <p:spPr>
            <a:xfrm>
              <a:off x="-493667" y="5093381"/>
              <a:ext cx="314325" cy="314325"/>
            </a:xfrm>
            <a:prstGeom prst="rect">
              <a:avLst/>
            </a:prstGeom>
            <a:solidFill>
              <a:srgbClr val="EDAB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C91F6BC-76C8-4304-9996-3CD9DDE2DBAB}"/>
              </a:ext>
            </a:extLst>
          </p:cNvPr>
          <p:cNvSpPr txBox="1">
            <a:spLocks/>
          </p:cNvSpPr>
          <p:nvPr userDrawn="1"/>
        </p:nvSpPr>
        <p:spPr>
          <a:xfrm>
            <a:off x="-2113256" y="5489449"/>
            <a:ext cx="1245515" cy="645886"/>
          </a:xfrm>
          <a:prstGeom prst="rect">
            <a:avLst/>
          </a:prstGeom>
        </p:spPr>
        <p:txBody>
          <a:bodyPr lIns="0" tIns="0" rIns="0" bIns="0"/>
          <a:lstStyle>
            <a:lvl1pPr algn="l" defTabSz="10691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21" b="1" kern="1200">
                <a:solidFill>
                  <a:srgbClr val="333333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charset="0"/>
              </a:defRPr>
            </a:lvl1pPr>
          </a:lstStyle>
          <a:p>
            <a:pPr algn="r"/>
            <a:r>
              <a:rPr lang="ru-RU" sz="1066" b="0" dirty="0"/>
              <a:t>корпоративные цвета:</a:t>
            </a:r>
            <a:endParaRPr lang="en-US" sz="1066" b="0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D277823-FC1E-49D5-A6B4-22FEFCE85332}"/>
              </a:ext>
            </a:extLst>
          </p:cNvPr>
          <p:cNvGrpSpPr/>
          <p:nvPr userDrawn="1"/>
        </p:nvGrpSpPr>
        <p:grpSpPr>
          <a:xfrm>
            <a:off x="10261601" y="431526"/>
            <a:ext cx="1622424" cy="319360"/>
            <a:chOff x="7696201" y="323944"/>
            <a:chExt cx="1216818" cy="23974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7644A3C-E9B2-4118-981A-789B278241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696201" y="323944"/>
              <a:ext cx="678656" cy="239742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17D1FB76-9D9B-4D14-97DF-06988A69450F}"/>
                </a:ext>
              </a:extLst>
            </p:cNvPr>
            <p:cNvSpPr/>
            <p:nvPr userDrawn="1"/>
          </p:nvSpPr>
          <p:spPr>
            <a:xfrm>
              <a:off x="7950994" y="323944"/>
              <a:ext cx="962025" cy="239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196"/>
            </a:p>
          </p:txBody>
        </p:sp>
        <p:grpSp>
          <p:nvGrpSpPr>
            <p:cNvPr id="2" name="Рисунок 16">
              <a:extLst>
                <a:ext uri="{FF2B5EF4-FFF2-40B4-BE49-F238E27FC236}">
                  <a16:creationId xmlns:a16="http://schemas.microsoft.com/office/drawing/2014/main" id="{1F08F285-7F74-4253-8D2C-F4B68E9570F0}"/>
                </a:ext>
              </a:extLst>
            </p:cNvPr>
            <p:cNvGrpSpPr/>
            <p:nvPr userDrawn="1"/>
          </p:nvGrpSpPr>
          <p:grpSpPr>
            <a:xfrm>
              <a:off x="7985571" y="378280"/>
              <a:ext cx="898066" cy="129984"/>
              <a:chOff x="7985571" y="378280"/>
              <a:chExt cx="898066" cy="129984"/>
            </a:xfrm>
          </p:grpSpPr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ABEE8D18-9526-4910-B955-F4EF78FBAC6D}"/>
                  </a:ext>
                </a:extLst>
              </p:cNvPr>
              <p:cNvSpPr/>
              <p:nvPr/>
            </p:nvSpPr>
            <p:spPr>
              <a:xfrm>
                <a:off x="7985571" y="380420"/>
                <a:ext cx="94523" cy="125750"/>
              </a:xfrm>
              <a:custGeom>
                <a:avLst/>
                <a:gdLst>
                  <a:gd name="connsiteX0" fmla="*/ 27062 w 94523"/>
                  <a:gd name="connsiteY0" fmla="*/ 126182 h 125749"/>
                  <a:gd name="connsiteX1" fmla="*/ 56 w 94523"/>
                  <a:gd name="connsiteY1" fmla="*/ 126182 h 125749"/>
                  <a:gd name="connsiteX2" fmla="*/ 56 w 94523"/>
                  <a:gd name="connsiteY2" fmla="*/ 61 h 125749"/>
                  <a:gd name="connsiteX3" fmla="*/ 43452 w 94523"/>
                  <a:gd name="connsiteY3" fmla="*/ 61 h 125749"/>
                  <a:gd name="connsiteX4" fmla="*/ 64897 w 94523"/>
                  <a:gd name="connsiteY4" fmla="*/ 2593 h 125749"/>
                  <a:gd name="connsiteX5" fmla="*/ 81202 w 94523"/>
                  <a:gd name="connsiteY5" fmla="*/ 10248 h 125749"/>
                  <a:gd name="connsiteX6" fmla="*/ 91558 w 94523"/>
                  <a:gd name="connsiteY6" fmla="*/ 23405 h 125749"/>
                  <a:gd name="connsiteX7" fmla="*/ 95161 w 94523"/>
                  <a:gd name="connsiteY7" fmla="*/ 42234 h 125749"/>
                  <a:gd name="connsiteX8" fmla="*/ 91473 w 94523"/>
                  <a:gd name="connsiteY8" fmla="*/ 61104 h 125749"/>
                  <a:gd name="connsiteX9" fmla="*/ 80755 w 94523"/>
                  <a:gd name="connsiteY9" fmla="*/ 75072 h 125749"/>
                  <a:gd name="connsiteX10" fmla="*/ 63631 w 94523"/>
                  <a:gd name="connsiteY10" fmla="*/ 83714 h 125749"/>
                  <a:gd name="connsiteX11" fmla="*/ 40937 w 94523"/>
                  <a:gd name="connsiteY11" fmla="*/ 86693 h 125749"/>
                  <a:gd name="connsiteX12" fmla="*/ 27062 w 94523"/>
                  <a:gd name="connsiteY12" fmla="*/ 86693 h 125749"/>
                  <a:gd name="connsiteX13" fmla="*/ 26522 w 94523"/>
                  <a:gd name="connsiteY13" fmla="*/ 62936 h 125749"/>
                  <a:gd name="connsiteX14" fmla="*/ 41292 w 94523"/>
                  <a:gd name="connsiteY14" fmla="*/ 62936 h 125749"/>
                  <a:gd name="connsiteX15" fmla="*/ 60390 w 94523"/>
                  <a:gd name="connsiteY15" fmla="*/ 58167 h 125749"/>
                  <a:gd name="connsiteX16" fmla="*/ 67235 w 94523"/>
                  <a:gd name="connsiteY16" fmla="*/ 43305 h 125749"/>
                  <a:gd name="connsiteX17" fmla="*/ 60568 w 94523"/>
                  <a:gd name="connsiteY17" fmla="*/ 28258 h 125749"/>
                  <a:gd name="connsiteX18" fmla="*/ 41469 w 94523"/>
                  <a:gd name="connsiteY18" fmla="*/ 23844 h 125749"/>
                  <a:gd name="connsiteX19" fmla="*/ 26522 w 94523"/>
                  <a:gd name="connsiteY19" fmla="*/ 23844 h 12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4523" h="125749">
                    <a:moveTo>
                      <a:pt x="27062" y="126182"/>
                    </a:moveTo>
                    <a:lnTo>
                      <a:pt x="56" y="126182"/>
                    </a:lnTo>
                    <a:lnTo>
                      <a:pt x="56" y="61"/>
                    </a:lnTo>
                    <a:lnTo>
                      <a:pt x="43452" y="61"/>
                    </a:lnTo>
                    <a:cubicBezTo>
                      <a:pt x="50680" y="-19"/>
                      <a:pt x="57887" y="831"/>
                      <a:pt x="64897" y="2593"/>
                    </a:cubicBezTo>
                    <a:cubicBezTo>
                      <a:pt x="70782" y="4049"/>
                      <a:pt x="76323" y="6650"/>
                      <a:pt x="81202" y="10248"/>
                    </a:cubicBezTo>
                    <a:cubicBezTo>
                      <a:pt x="85713" y="13686"/>
                      <a:pt x="89276" y="18213"/>
                      <a:pt x="91558" y="23405"/>
                    </a:cubicBezTo>
                    <a:cubicBezTo>
                      <a:pt x="93961" y="28745"/>
                      <a:pt x="95161" y="35020"/>
                      <a:pt x="95161" y="42234"/>
                    </a:cubicBezTo>
                    <a:cubicBezTo>
                      <a:pt x="95271" y="48713"/>
                      <a:pt x="94015" y="55143"/>
                      <a:pt x="91473" y="61104"/>
                    </a:cubicBezTo>
                    <a:cubicBezTo>
                      <a:pt x="89071" y="66551"/>
                      <a:pt x="85394" y="71342"/>
                      <a:pt x="80755" y="75072"/>
                    </a:cubicBezTo>
                    <a:cubicBezTo>
                      <a:pt x="75672" y="79052"/>
                      <a:pt x="69852" y="81988"/>
                      <a:pt x="63631" y="83714"/>
                    </a:cubicBezTo>
                    <a:cubicBezTo>
                      <a:pt x="56248" y="85788"/>
                      <a:pt x="48605" y="86790"/>
                      <a:pt x="40937" y="86693"/>
                    </a:cubicBezTo>
                    <a:lnTo>
                      <a:pt x="27062" y="86693"/>
                    </a:lnTo>
                    <a:close/>
                    <a:moveTo>
                      <a:pt x="26522" y="62936"/>
                    </a:moveTo>
                    <a:lnTo>
                      <a:pt x="41292" y="62936"/>
                    </a:lnTo>
                    <a:cubicBezTo>
                      <a:pt x="49461" y="62936"/>
                      <a:pt x="55827" y="61347"/>
                      <a:pt x="60390" y="58167"/>
                    </a:cubicBezTo>
                    <a:cubicBezTo>
                      <a:pt x="64954" y="54988"/>
                      <a:pt x="67235" y="50034"/>
                      <a:pt x="67235" y="43305"/>
                    </a:cubicBezTo>
                    <a:cubicBezTo>
                      <a:pt x="67235" y="36216"/>
                      <a:pt x="65013" y="31200"/>
                      <a:pt x="60568" y="28258"/>
                    </a:cubicBezTo>
                    <a:cubicBezTo>
                      <a:pt x="56122" y="25315"/>
                      <a:pt x="49756" y="23844"/>
                      <a:pt x="41469" y="23844"/>
                    </a:cubicBezTo>
                    <a:lnTo>
                      <a:pt x="26522" y="23844"/>
                    </a:ln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DBB9D4AE-50E4-4995-929C-D58274FA18F3}"/>
                  </a:ext>
                </a:extLst>
              </p:cNvPr>
              <p:cNvSpPr/>
              <p:nvPr/>
            </p:nvSpPr>
            <p:spPr>
              <a:xfrm>
                <a:off x="8101219" y="378294"/>
                <a:ext cx="121530" cy="129969"/>
              </a:xfrm>
              <a:custGeom>
                <a:avLst/>
                <a:gdLst>
                  <a:gd name="connsiteX0" fmla="*/ 61310 w 121530"/>
                  <a:gd name="connsiteY0" fmla="*/ 130468 h 129969"/>
                  <a:gd name="connsiteX1" fmla="*/ 36354 w 121530"/>
                  <a:gd name="connsiteY1" fmla="*/ 126248 h 129969"/>
                  <a:gd name="connsiteX2" fmla="*/ 16994 w 121530"/>
                  <a:gd name="connsiteY2" fmla="*/ 113732 h 129969"/>
                  <a:gd name="connsiteX3" fmla="*/ 4470 w 121530"/>
                  <a:gd name="connsiteY3" fmla="*/ 93275 h 129969"/>
                  <a:gd name="connsiteX4" fmla="*/ 56 w 121530"/>
                  <a:gd name="connsiteY4" fmla="*/ 65264 h 129969"/>
                  <a:gd name="connsiteX5" fmla="*/ 4647 w 121530"/>
                  <a:gd name="connsiteY5" fmla="*/ 37244 h 129969"/>
                  <a:gd name="connsiteX6" fmla="*/ 17306 w 121530"/>
                  <a:gd name="connsiteY6" fmla="*/ 16795 h 129969"/>
                  <a:gd name="connsiteX7" fmla="*/ 36498 w 121530"/>
                  <a:gd name="connsiteY7" fmla="*/ 4279 h 129969"/>
                  <a:gd name="connsiteX8" fmla="*/ 60551 w 121530"/>
                  <a:gd name="connsiteY8" fmla="*/ 59 h 129969"/>
                  <a:gd name="connsiteX9" fmla="*/ 86587 w 121530"/>
                  <a:gd name="connsiteY9" fmla="*/ 4566 h 129969"/>
                  <a:gd name="connsiteX10" fmla="*/ 105863 w 121530"/>
                  <a:gd name="connsiteY10" fmla="*/ 17445 h 129969"/>
                  <a:gd name="connsiteX11" fmla="*/ 117847 w 121530"/>
                  <a:gd name="connsiteY11" fmla="*/ 37987 h 129969"/>
                  <a:gd name="connsiteX12" fmla="*/ 121983 w 121530"/>
                  <a:gd name="connsiteY12" fmla="*/ 65280 h 129969"/>
                  <a:gd name="connsiteX13" fmla="*/ 117391 w 121530"/>
                  <a:gd name="connsiteY13" fmla="*/ 94380 h 129969"/>
                  <a:gd name="connsiteX14" fmla="*/ 104648 w 121530"/>
                  <a:gd name="connsiteY14" fmla="*/ 114711 h 129969"/>
                  <a:gd name="connsiteX15" fmla="*/ 85363 w 121530"/>
                  <a:gd name="connsiteY15" fmla="*/ 126602 h 129969"/>
                  <a:gd name="connsiteX16" fmla="*/ 61310 w 121530"/>
                  <a:gd name="connsiteY16" fmla="*/ 130468 h 129969"/>
                  <a:gd name="connsiteX17" fmla="*/ 62247 w 121530"/>
                  <a:gd name="connsiteY17" fmla="*/ 106685 h 129969"/>
                  <a:gd name="connsiteX18" fmla="*/ 74856 w 121530"/>
                  <a:gd name="connsiteY18" fmla="*/ 104153 h 129969"/>
                  <a:gd name="connsiteX19" fmla="*/ 84772 w 121530"/>
                  <a:gd name="connsiteY19" fmla="*/ 96498 h 129969"/>
                  <a:gd name="connsiteX20" fmla="*/ 91161 w 121530"/>
                  <a:gd name="connsiteY20" fmla="*/ 83620 h 129969"/>
                  <a:gd name="connsiteX21" fmla="*/ 93415 w 121530"/>
                  <a:gd name="connsiteY21" fmla="*/ 65238 h 129969"/>
                  <a:gd name="connsiteX22" fmla="*/ 84409 w 121530"/>
                  <a:gd name="connsiteY22" fmla="*/ 33801 h 129969"/>
                  <a:gd name="connsiteX23" fmla="*/ 60559 w 121530"/>
                  <a:gd name="connsiteY23" fmla="*/ 23808 h 129969"/>
                  <a:gd name="connsiteX24" fmla="*/ 48035 w 121530"/>
                  <a:gd name="connsiteY24" fmla="*/ 26340 h 129969"/>
                  <a:gd name="connsiteX25" fmla="*/ 37857 w 121530"/>
                  <a:gd name="connsiteY25" fmla="*/ 33995 h 129969"/>
                  <a:gd name="connsiteX26" fmla="*/ 31105 w 121530"/>
                  <a:gd name="connsiteY26" fmla="*/ 46967 h 129969"/>
                  <a:gd name="connsiteX27" fmla="*/ 28674 w 121530"/>
                  <a:gd name="connsiteY27" fmla="*/ 65255 h 129969"/>
                  <a:gd name="connsiteX28" fmla="*/ 31291 w 121530"/>
                  <a:gd name="connsiteY28" fmla="*/ 83637 h 129969"/>
                  <a:gd name="connsiteX29" fmla="*/ 38405 w 121530"/>
                  <a:gd name="connsiteY29" fmla="*/ 96515 h 129969"/>
                  <a:gd name="connsiteX30" fmla="*/ 49031 w 121530"/>
                  <a:gd name="connsiteY30" fmla="*/ 104170 h 129969"/>
                  <a:gd name="connsiteX31" fmla="*/ 62247 w 121530"/>
                  <a:gd name="connsiteY31" fmla="*/ 106685 h 12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530" h="129969">
                    <a:moveTo>
                      <a:pt x="61310" y="130468"/>
                    </a:moveTo>
                    <a:cubicBezTo>
                      <a:pt x="52805" y="130577"/>
                      <a:pt x="44350" y="129149"/>
                      <a:pt x="36354" y="126248"/>
                    </a:cubicBezTo>
                    <a:cubicBezTo>
                      <a:pt x="29055" y="123559"/>
                      <a:pt x="22443" y="119284"/>
                      <a:pt x="16994" y="113732"/>
                    </a:cubicBezTo>
                    <a:cubicBezTo>
                      <a:pt x="11393" y="107896"/>
                      <a:pt x="7121" y="100917"/>
                      <a:pt x="4470" y="93275"/>
                    </a:cubicBezTo>
                    <a:cubicBezTo>
                      <a:pt x="1522" y="85173"/>
                      <a:pt x="50" y="75836"/>
                      <a:pt x="56" y="65264"/>
                    </a:cubicBezTo>
                    <a:cubicBezTo>
                      <a:pt x="62" y="54691"/>
                      <a:pt x="1592" y="45352"/>
                      <a:pt x="4647" y="37244"/>
                    </a:cubicBezTo>
                    <a:cubicBezTo>
                      <a:pt x="7401" y="29622"/>
                      <a:pt x="11712" y="22658"/>
                      <a:pt x="17306" y="16795"/>
                    </a:cubicBezTo>
                    <a:cubicBezTo>
                      <a:pt x="22714" y="11274"/>
                      <a:pt x="29264" y="7002"/>
                      <a:pt x="36498" y="4279"/>
                    </a:cubicBezTo>
                    <a:cubicBezTo>
                      <a:pt x="44187" y="1405"/>
                      <a:pt x="52342" y="-26"/>
                      <a:pt x="60551" y="59"/>
                    </a:cubicBezTo>
                    <a:cubicBezTo>
                      <a:pt x="70284" y="59"/>
                      <a:pt x="78963" y="1562"/>
                      <a:pt x="86587" y="4566"/>
                    </a:cubicBezTo>
                    <a:cubicBezTo>
                      <a:pt x="93897" y="7358"/>
                      <a:pt x="100486" y="11760"/>
                      <a:pt x="105863" y="17445"/>
                    </a:cubicBezTo>
                    <a:cubicBezTo>
                      <a:pt x="111279" y="23359"/>
                      <a:pt x="115366" y="30363"/>
                      <a:pt x="117847" y="37987"/>
                    </a:cubicBezTo>
                    <a:cubicBezTo>
                      <a:pt x="120717" y="46796"/>
                      <a:pt x="122109" y="56017"/>
                      <a:pt x="121983" y="65280"/>
                    </a:cubicBezTo>
                    <a:cubicBezTo>
                      <a:pt x="121983" y="76449"/>
                      <a:pt x="120455" y="86149"/>
                      <a:pt x="117391" y="94380"/>
                    </a:cubicBezTo>
                    <a:cubicBezTo>
                      <a:pt x="114699" y="102018"/>
                      <a:pt x="110349" y="108962"/>
                      <a:pt x="104648" y="114711"/>
                    </a:cubicBezTo>
                    <a:cubicBezTo>
                      <a:pt x="99180" y="120056"/>
                      <a:pt x="92593" y="124117"/>
                      <a:pt x="85363" y="126602"/>
                    </a:cubicBezTo>
                    <a:cubicBezTo>
                      <a:pt x="77622" y="129241"/>
                      <a:pt x="69489" y="130547"/>
                      <a:pt x="61310" y="130468"/>
                    </a:cubicBezTo>
                    <a:close/>
                    <a:moveTo>
                      <a:pt x="62247" y="106685"/>
                    </a:moveTo>
                    <a:cubicBezTo>
                      <a:pt x="66581" y="106728"/>
                      <a:pt x="70875" y="105866"/>
                      <a:pt x="74856" y="104153"/>
                    </a:cubicBezTo>
                    <a:cubicBezTo>
                      <a:pt x="78735" y="102446"/>
                      <a:pt x="82138" y="99818"/>
                      <a:pt x="84772" y="96498"/>
                    </a:cubicBezTo>
                    <a:cubicBezTo>
                      <a:pt x="87734" y="92671"/>
                      <a:pt x="89905" y="88293"/>
                      <a:pt x="91161" y="83620"/>
                    </a:cubicBezTo>
                    <a:cubicBezTo>
                      <a:pt x="92769" y="77628"/>
                      <a:pt x="93528" y="71440"/>
                      <a:pt x="93415" y="65238"/>
                    </a:cubicBezTo>
                    <a:cubicBezTo>
                      <a:pt x="93415" y="50942"/>
                      <a:pt x="90413" y="40462"/>
                      <a:pt x="84409" y="33801"/>
                    </a:cubicBezTo>
                    <a:cubicBezTo>
                      <a:pt x="78406" y="27139"/>
                      <a:pt x="70456" y="23808"/>
                      <a:pt x="60559" y="23808"/>
                    </a:cubicBezTo>
                    <a:cubicBezTo>
                      <a:pt x="56255" y="23783"/>
                      <a:pt x="51991" y="24645"/>
                      <a:pt x="48035" y="26340"/>
                    </a:cubicBezTo>
                    <a:cubicBezTo>
                      <a:pt x="44085" y="28053"/>
                      <a:pt x="40598" y="30676"/>
                      <a:pt x="37857" y="33995"/>
                    </a:cubicBezTo>
                    <a:cubicBezTo>
                      <a:pt x="34764" y="37826"/>
                      <a:pt x="32468" y="42236"/>
                      <a:pt x="31105" y="46967"/>
                    </a:cubicBezTo>
                    <a:cubicBezTo>
                      <a:pt x="29387" y="52907"/>
                      <a:pt x="28567" y="59071"/>
                      <a:pt x="28674" y="65255"/>
                    </a:cubicBezTo>
                    <a:cubicBezTo>
                      <a:pt x="28546" y="71484"/>
                      <a:pt x="29430" y="77692"/>
                      <a:pt x="31291" y="83637"/>
                    </a:cubicBezTo>
                    <a:cubicBezTo>
                      <a:pt x="32784" y="88359"/>
                      <a:pt x="35202" y="92737"/>
                      <a:pt x="38405" y="96515"/>
                    </a:cubicBezTo>
                    <a:cubicBezTo>
                      <a:pt x="41303" y="99859"/>
                      <a:pt x="44942" y="102480"/>
                      <a:pt x="49031" y="104170"/>
                    </a:cubicBezTo>
                    <a:cubicBezTo>
                      <a:pt x="53227" y="105873"/>
                      <a:pt x="57718" y="106728"/>
                      <a:pt x="62247" y="106685"/>
                    </a:cubicBez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66BF2CCD-4ABD-493B-A1FC-3FF64629A07D}"/>
                  </a:ext>
                </a:extLst>
              </p:cNvPr>
              <p:cNvSpPr/>
              <p:nvPr/>
            </p:nvSpPr>
            <p:spPr>
              <a:xfrm>
                <a:off x="8246279" y="378280"/>
                <a:ext cx="97899" cy="129969"/>
              </a:xfrm>
              <a:custGeom>
                <a:avLst/>
                <a:gdLst>
                  <a:gd name="connsiteX0" fmla="*/ 98039 w 97899"/>
                  <a:gd name="connsiteY0" fmla="*/ 123325 h 129969"/>
                  <a:gd name="connsiteX1" fmla="*/ 92545 w 97899"/>
                  <a:gd name="connsiteY1" fmla="*/ 125857 h 129969"/>
                  <a:gd name="connsiteX2" fmla="*/ 85524 w 97899"/>
                  <a:gd name="connsiteY2" fmla="*/ 128178 h 129969"/>
                  <a:gd name="connsiteX3" fmla="*/ 76156 w 97899"/>
                  <a:gd name="connsiteY3" fmla="*/ 129866 h 129969"/>
                  <a:gd name="connsiteX4" fmla="*/ 63986 w 97899"/>
                  <a:gd name="connsiteY4" fmla="*/ 130490 h 129969"/>
                  <a:gd name="connsiteX5" fmla="*/ 37772 w 97899"/>
                  <a:gd name="connsiteY5" fmla="*/ 126346 h 129969"/>
                  <a:gd name="connsiteX6" fmla="*/ 17619 w 97899"/>
                  <a:gd name="connsiteY6" fmla="*/ 114176 h 129969"/>
                  <a:gd name="connsiteX7" fmla="*/ 4647 w 97899"/>
                  <a:gd name="connsiteY7" fmla="*/ 94268 h 129969"/>
                  <a:gd name="connsiteX8" fmla="*/ 56 w 97899"/>
                  <a:gd name="connsiteY8" fmla="*/ 66881 h 129969"/>
                  <a:gd name="connsiteX9" fmla="*/ 4647 w 97899"/>
                  <a:gd name="connsiteY9" fmla="*/ 38144 h 129969"/>
                  <a:gd name="connsiteX10" fmla="*/ 38886 w 97899"/>
                  <a:gd name="connsiteY10" fmla="*/ 4386 h 129969"/>
                  <a:gd name="connsiteX11" fmla="*/ 66737 w 97899"/>
                  <a:gd name="connsiteY11" fmla="*/ 65 h 129969"/>
                  <a:gd name="connsiteX12" fmla="*/ 85203 w 97899"/>
                  <a:gd name="connsiteY12" fmla="*/ 1863 h 129969"/>
                  <a:gd name="connsiteX13" fmla="*/ 98445 w 97899"/>
                  <a:gd name="connsiteY13" fmla="*/ 6006 h 129969"/>
                  <a:gd name="connsiteX14" fmla="*/ 92537 w 97899"/>
                  <a:gd name="connsiteY14" fmla="*/ 28709 h 129969"/>
                  <a:gd name="connsiteX15" fmla="*/ 80831 w 97899"/>
                  <a:gd name="connsiteY15" fmla="*/ 25831 h 129969"/>
                  <a:gd name="connsiteX16" fmla="*/ 70560 w 97899"/>
                  <a:gd name="connsiteY16" fmla="*/ 24928 h 129969"/>
                  <a:gd name="connsiteX17" fmla="*/ 53538 w 97899"/>
                  <a:gd name="connsiteY17" fmla="*/ 27274 h 129969"/>
                  <a:gd name="connsiteX18" fmla="*/ 40380 w 97899"/>
                  <a:gd name="connsiteY18" fmla="*/ 34591 h 129969"/>
                  <a:gd name="connsiteX19" fmla="*/ 31822 w 97899"/>
                  <a:gd name="connsiteY19" fmla="*/ 47251 h 129969"/>
                  <a:gd name="connsiteX20" fmla="*/ 28767 w 97899"/>
                  <a:gd name="connsiteY20" fmla="*/ 65404 h 129969"/>
                  <a:gd name="connsiteX21" fmla="*/ 40026 w 97899"/>
                  <a:gd name="connsiteY21" fmla="*/ 95559 h 129969"/>
                  <a:gd name="connsiteX22" fmla="*/ 70408 w 97899"/>
                  <a:gd name="connsiteY22" fmla="*/ 105686 h 129969"/>
                  <a:gd name="connsiteX23" fmla="*/ 80856 w 97899"/>
                  <a:gd name="connsiteY23" fmla="*/ 104513 h 129969"/>
                  <a:gd name="connsiteX24" fmla="*/ 92748 w 97899"/>
                  <a:gd name="connsiteY24" fmla="*/ 100825 h 12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7899" h="129969">
                    <a:moveTo>
                      <a:pt x="98039" y="123325"/>
                    </a:moveTo>
                    <a:cubicBezTo>
                      <a:pt x="96352" y="124163"/>
                      <a:pt x="94520" y="125007"/>
                      <a:pt x="92545" y="125857"/>
                    </a:cubicBezTo>
                    <a:cubicBezTo>
                      <a:pt x="90258" y="126794"/>
                      <a:pt x="87912" y="127570"/>
                      <a:pt x="85524" y="128178"/>
                    </a:cubicBezTo>
                    <a:cubicBezTo>
                      <a:pt x="82443" y="128957"/>
                      <a:pt x="79312" y="129521"/>
                      <a:pt x="76156" y="129866"/>
                    </a:cubicBezTo>
                    <a:cubicBezTo>
                      <a:pt x="72113" y="130307"/>
                      <a:pt x="68054" y="130515"/>
                      <a:pt x="63986" y="130490"/>
                    </a:cubicBezTo>
                    <a:cubicBezTo>
                      <a:pt x="55074" y="130601"/>
                      <a:pt x="46212" y="129200"/>
                      <a:pt x="37772" y="126346"/>
                    </a:cubicBezTo>
                    <a:cubicBezTo>
                      <a:pt x="30261" y="123786"/>
                      <a:pt x="23383" y="119634"/>
                      <a:pt x="17619" y="114176"/>
                    </a:cubicBezTo>
                    <a:cubicBezTo>
                      <a:pt x="11871" y="108583"/>
                      <a:pt x="7440" y="101782"/>
                      <a:pt x="4647" y="94268"/>
                    </a:cubicBezTo>
                    <a:cubicBezTo>
                      <a:pt x="1583" y="86345"/>
                      <a:pt x="56" y="77217"/>
                      <a:pt x="56" y="66881"/>
                    </a:cubicBezTo>
                    <a:cubicBezTo>
                      <a:pt x="56" y="56073"/>
                      <a:pt x="1583" y="46494"/>
                      <a:pt x="4647" y="38144"/>
                    </a:cubicBezTo>
                    <a:cubicBezTo>
                      <a:pt x="10166" y="22163"/>
                      <a:pt x="22826" y="9677"/>
                      <a:pt x="38886" y="4386"/>
                    </a:cubicBezTo>
                    <a:cubicBezTo>
                      <a:pt x="47858" y="1386"/>
                      <a:pt x="57276" y="-75"/>
                      <a:pt x="66737" y="65"/>
                    </a:cubicBezTo>
                    <a:cubicBezTo>
                      <a:pt x="72940" y="1"/>
                      <a:pt x="79126" y="603"/>
                      <a:pt x="85203" y="1863"/>
                    </a:cubicBezTo>
                    <a:cubicBezTo>
                      <a:pt x="89752" y="2773"/>
                      <a:pt x="94191" y="4162"/>
                      <a:pt x="98445" y="6006"/>
                    </a:cubicBezTo>
                    <a:lnTo>
                      <a:pt x="92537" y="28709"/>
                    </a:lnTo>
                    <a:cubicBezTo>
                      <a:pt x="88731" y="27400"/>
                      <a:pt x="84815" y="26436"/>
                      <a:pt x="80831" y="25831"/>
                    </a:cubicBezTo>
                    <a:cubicBezTo>
                      <a:pt x="77438" y="25278"/>
                      <a:pt x="74004" y="24977"/>
                      <a:pt x="70560" y="24928"/>
                    </a:cubicBezTo>
                    <a:cubicBezTo>
                      <a:pt x="64804" y="24861"/>
                      <a:pt x="59065" y="25652"/>
                      <a:pt x="53538" y="27274"/>
                    </a:cubicBezTo>
                    <a:cubicBezTo>
                      <a:pt x="48668" y="28712"/>
                      <a:pt x="44170" y="31211"/>
                      <a:pt x="40380" y="34591"/>
                    </a:cubicBezTo>
                    <a:cubicBezTo>
                      <a:pt x="36591" y="38093"/>
                      <a:pt x="33654" y="42426"/>
                      <a:pt x="31822" y="47251"/>
                    </a:cubicBezTo>
                    <a:cubicBezTo>
                      <a:pt x="29780" y="52376"/>
                      <a:pt x="28759" y="58427"/>
                      <a:pt x="28767" y="65404"/>
                    </a:cubicBezTo>
                    <a:cubicBezTo>
                      <a:pt x="28767" y="78767"/>
                      <a:pt x="32523" y="88818"/>
                      <a:pt x="40026" y="95559"/>
                    </a:cubicBezTo>
                    <a:cubicBezTo>
                      <a:pt x="47528" y="102299"/>
                      <a:pt x="57656" y="105675"/>
                      <a:pt x="70408" y="105686"/>
                    </a:cubicBezTo>
                    <a:cubicBezTo>
                      <a:pt x="73919" y="105620"/>
                      <a:pt x="77422" y="105227"/>
                      <a:pt x="80856" y="104513"/>
                    </a:cubicBezTo>
                    <a:cubicBezTo>
                      <a:pt x="84950" y="103733"/>
                      <a:pt x="88933" y="102496"/>
                      <a:pt x="92748" y="100825"/>
                    </a:cubicBez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61DCCB05-AB56-45AB-845F-3B06990598FC}"/>
                  </a:ext>
                </a:extLst>
              </p:cNvPr>
              <p:cNvSpPr/>
              <p:nvPr/>
            </p:nvSpPr>
            <p:spPr>
              <a:xfrm>
                <a:off x="8362846" y="380425"/>
                <a:ext cx="120686" cy="125750"/>
              </a:xfrm>
              <a:custGeom>
                <a:avLst/>
                <a:gdLst>
                  <a:gd name="connsiteX0" fmla="*/ 84190 w 120686"/>
                  <a:gd name="connsiteY0" fmla="*/ 98613 h 125749"/>
                  <a:gd name="connsiteX1" fmla="*/ 35730 w 120686"/>
                  <a:gd name="connsiteY1" fmla="*/ 98613 h 125749"/>
                  <a:gd name="connsiteX2" fmla="*/ 26716 w 120686"/>
                  <a:gd name="connsiteY2" fmla="*/ 126177 h 125749"/>
                  <a:gd name="connsiteX3" fmla="*/ 56 w 120686"/>
                  <a:gd name="connsiteY3" fmla="*/ 126177 h 125749"/>
                  <a:gd name="connsiteX4" fmla="*/ 43098 w 120686"/>
                  <a:gd name="connsiteY4" fmla="*/ 56 h 125749"/>
                  <a:gd name="connsiteX5" fmla="*/ 78232 w 120686"/>
                  <a:gd name="connsiteY5" fmla="*/ 56 h 125749"/>
                  <a:gd name="connsiteX6" fmla="*/ 120750 w 120686"/>
                  <a:gd name="connsiteY6" fmla="*/ 126177 h 125749"/>
                  <a:gd name="connsiteX7" fmla="*/ 93187 w 120686"/>
                  <a:gd name="connsiteY7" fmla="*/ 126177 h 125749"/>
                  <a:gd name="connsiteX8" fmla="*/ 43114 w 120686"/>
                  <a:gd name="connsiteY8" fmla="*/ 74830 h 125749"/>
                  <a:gd name="connsiteX9" fmla="*/ 76805 w 120686"/>
                  <a:gd name="connsiteY9" fmla="*/ 74830 h 125749"/>
                  <a:gd name="connsiteX10" fmla="*/ 60053 w 120686"/>
                  <a:gd name="connsiteY10" fmla="*/ 21855 h 12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686" h="125749">
                    <a:moveTo>
                      <a:pt x="84190" y="98613"/>
                    </a:moveTo>
                    <a:lnTo>
                      <a:pt x="35730" y="98613"/>
                    </a:lnTo>
                    <a:lnTo>
                      <a:pt x="26716" y="126177"/>
                    </a:lnTo>
                    <a:lnTo>
                      <a:pt x="56" y="126177"/>
                    </a:lnTo>
                    <a:lnTo>
                      <a:pt x="43098" y="56"/>
                    </a:lnTo>
                    <a:lnTo>
                      <a:pt x="78232" y="56"/>
                    </a:lnTo>
                    <a:lnTo>
                      <a:pt x="120750" y="126177"/>
                    </a:lnTo>
                    <a:lnTo>
                      <a:pt x="93187" y="126177"/>
                    </a:lnTo>
                    <a:close/>
                    <a:moveTo>
                      <a:pt x="43114" y="74830"/>
                    </a:moveTo>
                    <a:lnTo>
                      <a:pt x="76805" y="74830"/>
                    </a:lnTo>
                    <a:lnTo>
                      <a:pt x="60053" y="21855"/>
                    </a:ln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6CD5B3E4-17A5-437D-87E9-9A88BCB525CD}"/>
                  </a:ext>
                </a:extLst>
              </p:cNvPr>
              <p:cNvSpPr/>
              <p:nvPr/>
            </p:nvSpPr>
            <p:spPr>
              <a:xfrm>
                <a:off x="8482089" y="380425"/>
                <a:ext cx="97899" cy="125750"/>
              </a:xfrm>
              <a:custGeom>
                <a:avLst/>
                <a:gdLst>
                  <a:gd name="connsiteX0" fmla="*/ 62939 w 97899"/>
                  <a:gd name="connsiteY0" fmla="*/ 126177 h 125749"/>
                  <a:gd name="connsiteX1" fmla="*/ 35932 w 97899"/>
                  <a:gd name="connsiteY1" fmla="*/ 126177 h 125749"/>
                  <a:gd name="connsiteX2" fmla="*/ 35932 w 97899"/>
                  <a:gd name="connsiteY2" fmla="*/ 24902 h 125749"/>
                  <a:gd name="connsiteX3" fmla="*/ 56 w 97899"/>
                  <a:gd name="connsiteY3" fmla="*/ 24902 h 125749"/>
                  <a:gd name="connsiteX4" fmla="*/ 56 w 97899"/>
                  <a:gd name="connsiteY4" fmla="*/ 56 h 125749"/>
                  <a:gd name="connsiteX5" fmla="*/ 98613 w 97899"/>
                  <a:gd name="connsiteY5" fmla="*/ 56 h 125749"/>
                  <a:gd name="connsiteX6" fmla="*/ 98613 w 97899"/>
                  <a:gd name="connsiteY6" fmla="*/ 24919 h 125749"/>
                  <a:gd name="connsiteX7" fmla="*/ 62939 w 97899"/>
                  <a:gd name="connsiteY7" fmla="*/ 24919 h 12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899" h="125749">
                    <a:moveTo>
                      <a:pt x="62939" y="126177"/>
                    </a:moveTo>
                    <a:lnTo>
                      <a:pt x="35932" y="126177"/>
                    </a:lnTo>
                    <a:lnTo>
                      <a:pt x="35932" y="24902"/>
                    </a:lnTo>
                    <a:lnTo>
                      <a:pt x="56" y="24902"/>
                    </a:lnTo>
                    <a:lnTo>
                      <a:pt x="56" y="56"/>
                    </a:lnTo>
                    <a:lnTo>
                      <a:pt x="98613" y="56"/>
                    </a:lnTo>
                    <a:lnTo>
                      <a:pt x="98613" y="24919"/>
                    </a:lnTo>
                    <a:lnTo>
                      <a:pt x="62939" y="24919"/>
                    </a:ln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9D44CCF2-A33F-455A-B9C3-21AD5F1BA1E5}"/>
                  </a:ext>
                </a:extLst>
              </p:cNvPr>
              <p:cNvSpPr/>
              <p:nvPr/>
            </p:nvSpPr>
            <p:spPr>
              <a:xfrm>
                <a:off x="8593255" y="378295"/>
                <a:ext cx="121530" cy="129969"/>
              </a:xfrm>
              <a:custGeom>
                <a:avLst/>
                <a:gdLst>
                  <a:gd name="connsiteX0" fmla="*/ 61319 w 121530"/>
                  <a:gd name="connsiteY0" fmla="*/ 130468 h 129969"/>
                  <a:gd name="connsiteX1" fmla="*/ 36363 w 121530"/>
                  <a:gd name="connsiteY1" fmla="*/ 126248 h 129969"/>
                  <a:gd name="connsiteX2" fmla="*/ 16994 w 121530"/>
                  <a:gd name="connsiteY2" fmla="*/ 113732 h 129969"/>
                  <a:gd name="connsiteX3" fmla="*/ 4478 w 121530"/>
                  <a:gd name="connsiteY3" fmla="*/ 93274 h 129969"/>
                  <a:gd name="connsiteX4" fmla="*/ 56 w 121530"/>
                  <a:gd name="connsiteY4" fmla="*/ 65263 h 129969"/>
                  <a:gd name="connsiteX5" fmla="*/ 4655 w 121530"/>
                  <a:gd name="connsiteY5" fmla="*/ 37244 h 129969"/>
                  <a:gd name="connsiteX6" fmla="*/ 17315 w 121530"/>
                  <a:gd name="connsiteY6" fmla="*/ 16795 h 129969"/>
                  <a:gd name="connsiteX7" fmla="*/ 36498 w 121530"/>
                  <a:gd name="connsiteY7" fmla="*/ 4279 h 129969"/>
                  <a:gd name="connsiteX8" fmla="*/ 60551 w 121530"/>
                  <a:gd name="connsiteY8" fmla="*/ 59 h 129969"/>
                  <a:gd name="connsiteX9" fmla="*/ 86587 w 121530"/>
                  <a:gd name="connsiteY9" fmla="*/ 4566 h 129969"/>
                  <a:gd name="connsiteX10" fmla="*/ 105863 w 121530"/>
                  <a:gd name="connsiteY10" fmla="*/ 17445 h 129969"/>
                  <a:gd name="connsiteX11" fmla="*/ 117847 w 121530"/>
                  <a:gd name="connsiteY11" fmla="*/ 37987 h 129969"/>
                  <a:gd name="connsiteX12" fmla="*/ 121991 w 121530"/>
                  <a:gd name="connsiteY12" fmla="*/ 65280 h 129969"/>
                  <a:gd name="connsiteX13" fmla="*/ 117400 w 121530"/>
                  <a:gd name="connsiteY13" fmla="*/ 94380 h 129969"/>
                  <a:gd name="connsiteX14" fmla="*/ 104648 w 121530"/>
                  <a:gd name="connsiteY14" fmla="*/ 114711 h 129969"/>
                  <a:gd name="connsiteX15" fmla="*/ 85372 w 121530"/>
                  <a:gd name="connsiteY15" fmla="*/ 126602 h 129969"/>
                  <a:gd name="connsiteX16" fmla="*/ 61319 w 121530"/>
                  <a:gd name="connsiteY16" fmla="*/ 130468 h 129969"/>
                  <a:gd name="connsiteX17" fmla="*/ 62222 w 121530"/>
                  <a:gd name="connsiteY17" fmla="*/ 106685 h 129969"/>
                  <a:gd name="connsiteX18" fmla="*/ 74831 w 121530"/>
                  <a:gd name="connsiteY18" fmla="*/ 104153 h 129969"/>
                  <a:gd name="connsiteX19" fmla="*/ 84739 w 121530"/>
                  <a:gd name="connsiteY19" fmla="*/ 96498 h 129969"/>
                  <a:gd name="connsiteX20" fmla="*/ 91136 w 121530"/>
                  <a:gd name="connsiteY20" fmla="*/ 83619 h 129969"/>
                  <a:gd name="connsiteX21" fmla="*/ 93389 w 121530"/>
                  <a:gd name="connsiteY21" fmla="*/ 65238 h 129969"/>
                  <a:gd name="connsiteX22" fmla="*/ 84376 w 121530"/>
                  <a:gd name="connsiteY22" fmla="*/ 33801 h 129969"/>
                  <a:gd name="connsiteX23" fmla="*/ 60593 w 121530"/>
                  <a:gd name="connsiteY23" fmla="*/ 23800 h 129969"/>
                  <a:gd name="connsiteX24" fmla="*/ 48069 w 121530"/>
                  <a:gd name="connsiteY24" fmla="*/ 26332 h 129969"/>
                  <a:gd name="connsiteX25" fmla="*/ 37891 w 121530"/>
                  <a:gd name="connsiteY25" fmla="*/ 33986 h 129969"/>
                  <a:gd name="connsiteX26" fmla="*/ 31139 w 121530"/>
                  <a:gd name="connsiteY26" fmla="*/ 46958 h 129969"/>
                  <a:gd name="connsiteX27" fmla="*/ 28708 w 121530"/>
                  <a:gd name="connsiteY27" fmla="*/ 65247 h 129969"/>
                  <a:gd name="connsiteX28" fmla="*/ 31316 w 121530"/>
                  <a:gd name="connsiteY28" fmla="*/ 83628 h 129969"/>
                  <a:gd name="connsiteX29" fmla="*/ 38439 w 121530"/>
                  <a:gd name="connsiteY29" fmla="*/ 96507 h 129969"/>
                  <a:gd name="connsiteX30" fmla="*/ 49065 w 121530"/>
                  <a:gd name="connsiteY30" fmla="*/ 104161 h 129969"/>
                  <a:gd name="connsiteX31" fmla="*/ 62239 w 121530"/>
                  <a:gd name="connsiteY31" fmla="*/ 106685 h 12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530" h="129969">
                    <a:moveTo>
                      <a:pt x="61319" y="130468"/>
                    </a:moveTo>
                    <a:cubicBezTo>
                      <a:pt x="52812" y="130578"/>
                      <a:pt x="44355" y="129148"/>
                      <a:pt x="36363" y="126248"/>
                    </a:cubicBezTo>
                    <a:cubicBezTo>
                      <a:pt x="29063" y="123559"/>
                      <a:pt x="22446" y="119284"/>
                      <a:pt x="16994" y="113732"/>
                    </a:cubicBezTo>
                    <a:cubicBezTo>
                      <a:pt x="11399" y="107895"/>
                      <a:pt x="7128" y="100916"/>
                      <a:pt x="4478" y="93274"/>
                    </a:cubicBezTo>
                    <a:cubicBezTo>
                      <a:pt x="1524" y="85172"/>
                      <a:pt x="47" y="75836"/>
                      <a:pt x="56" y="65263"/>
                    </a:cubicBezTo>
                    <a:cubicBezTo>
                      <a:pt x="64" y="54691"/>
                      <a:pt x="1592" y="45352"/>
                      <a:pt x="4655" y="37244"/>
                    </a:cubicBezTo>
                    <a:cubicBezTo>
                      <a:pt x="7407" y="29621"/>
                      <a:pt x="11719" y="22656"/>
                      <a:pt x="17315" y="16795"/>
                    </a:cubicBezTo>
                    <a:cubicBezTo>
                      <a:pt x="22716" y="11272"/>
                      <a:pt x="29265" y="7000"/>
                      <a:pt x="36498" y="4279"/>
                    </a:cubicBezTo>
                    <a:cubicBezTo>
                      <a:pt x="44186" y="1406"/>
                      <a:pt x="52339" y="-24"/>
                      <a:pt x="60551" y="59"/>
                    </a:cubicBezTo>
                    <a:cubicBezTo>
                      <a:pt x="70282" y="59"/>
                      <a:pt x="78958" y="1561"/>
                      <a:pt x="86587" y="4566"/>
                    </a:cubicBezTo>
                    <a:cubicBezTo>
                      <a:pt x="93896" y="7355"/>
                      <a:pt x="100487" y="11757"/>
                      <a:pt x="105863" y="17445"/>
                    </a:cubicBezTo>
                    <a:cubicBezTo>
                      <a:pt x="111281" y="23356"/>
                      <a:pt x="115366" y="30361"/>
                      <a:pt x="117847" y="37987"/>
                    </a:cubicBezTo>
                    <a:cubicBezTo>
                      <a:pt x="120725" y="46794"/>
                      <a:pt x="122126" y="56016"/>
                      <a:pt x="121991" y="65280"/>
                    </a:cubicBezTo>
                    <a:cubicBezTo>
                      <a:pt x="121991" y="76448"/>
                      <a:pt x="120463" y="86149"/>
                      <a:pt x="117400" y="94380"/>
                    </a:cubicBezTo>
                    <a:cubicBezTo>
                      <a:pt x="114708" y="102018"/>
                      <a:pt x="110353" y="108963"/>
                      <a:pt x="104648" y="114711"/>
                    </a:cubicBezTo>
                    <a:cubicBezTo>
                      <a:pt x="99179" y="120053"/>
                      <a:pt x="92596" y="124115"/>
                      <a:pt x="85372" y="126602"/>
                    </a:cubicBezTo>
                    <a:cubicBezTo>
                      <a:pt x="77633" y="129240"/>
                      <a:pt x="69497" y="130547"/>
                      <a:pt x="61319" y="130468"/>
                    </a:cubicBezTo>
                    <a:close/>
                    <a:moveTo>
                      <a:pt x="62222" y="106685"/>
                    </a:moveTo>
                    <a:cubicBezTo>
                      <a:pt x="66551" y="106725"/>
                      <a:pt x="70847" y="105863"/>
                      <a:pt x="74831" y="104153"/>
                    </a:cubicBezTo>
                    <a:cubicBezTo>
                      <a:pt x="78704" y="102443"/>
                      <a:pt x="82106" y="99816"/>
                      <a:pt x="84739" y="96498"/>
                    </a:cubicBezTo>
                    <a:cubicBezTo>
                      <a:pt x="87701" y="92669"/>
                      <a:pt x="89870" y="88292"/>
                      <a:pt x="91136" y="83619"/>
                    </a:cubicBezTo>
                    <a:cubicBezTo>
                      <a:pt x="92739" y="77628"/>
                      <a:pt x="93499" y="71440"/>
                      <a:pt x="93389" y="65238"/>
                    </a:cubicBezTo>
                    <a:cubicBezTo>
                      <a:pt x="93389" y="50941"/>
                      <a:pt x="90385" y="40462"/>
                      <a:pt x="84376" y="33801"/>
                    </a:cubicBezTo>
                    <a:cubicBezTo>
                      <a:pt x="78367" y="27139"/>
                      <a:pt x="70442" y="23806"/>
                      <a:pt x="60593" y="23800"/>
                    </a:cubicBezTo>
                    <a:cubicBezTo>
                      <a:pt x="56289" y="23776"/>
                      <a:pt x="52027" y="24638"/>
                      <a:pt x="48069" y="26332"/>
                    </a:cubicBezTo>
                    <a:cubicBezTo>
                      <a:pt x="44119" y="28047"/>
                      <a:pt x="40633" y="30669"/>
                      <a:pt x="37891" y="33986"/>
                    </a:cubicBezTo>
                    <a:cubicBezTo>
                      <a:pt x="34793" y="37816"/>
                      <a:pt x="32498" y="42227"/>
                      <a:pt x="31139" y="46958"/>
                    </a:cubicBezTo>
                    <a:cubicBezTo>
                      <a:pt x="29417" y="52898"/>
                      <a:pt x="28599" y="59063"/>
                      <a:pt x="28708" y="65247"/>
                    </a:cubicBezTo>
                    <a:cubicBezTo>
                      <a:pt x="28582" y="71474"/>
                      <a:pt x="29459" y="77681"/>
                      <a:pt x="31316" y="83628"/>
                    </a:cubicBezTo>
                    <a:cubicBezTo>
                      <a:pt x="32810" y="88351"/>
                      <a:pt x="35232" y="92729"/>
                      <a:pt x="38439" y="96507"/>
                    </a:cubicBezTo>
                    <a:cubicBezTo>
                      <a:pt x="41334" y="99854"/>
                      <a:pt x="44971" y="102475"/>
                      <a:pt x="49065" y="104161"/>
                    </a:cubicBezTo>
                    <a:cubicBezTo>
                      <a:pt x="53242" y="105864"/>
                      <a:pt x="57724" y="106721"/>
                      <a:pt x="62239" y="106685"/>
                    </a:cubicBez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5643F49C-E91C-4C1C-AE22-3DC62C3219C7}"/>
                  </a:ext>
                </a:extLst>
              </p:cNvPr>
              <p:cNvSpPr/>
              <p:nvPr/>
            </p:nvSpPr>
            <p:spPr>
              <a:xfrm>
                <a:off x="8738476" y="380425"/>
                <a:ext cx="145161" cy="125750"/>
              </a:xfrm>
              <a:custGeom>
                <a:avLst/>
                <a:gdLst>
                  <a:gd name="connsiteX0" fmla="*/ 145453 w 145160"/>
                  <a:gd name="connsiteY0" fmla="*/ 126177 h 125749"/>
                  <a:gd name="connsiteX1" fmla="*/ 118252 w 145160"/>
                  <a:gd name="connsiteY1" fmla="*/ 126177 h 125749"/>
                  <a:gd name="connsiteX2" fmla="*/ 111399 w 145160"/>
                  <a:gd name="connsiteY2" fmla="*/ 42397 h 125749"/>
                  <a:gd name="connsiteX3" fmla="*/ 85456 w 145160"/>
                  <a:gd name="connsiteY3" fmla="*/ 126177 h 125749"/>
                  <a:gd name="connsiteX4" fmla="*/ 59690 w 145160"/>
                  <a:gd name="connsiteY4" fmla="*/ 126177 h 125749"/>
                  <a:gd name="connsiteX5" fmla="*/ 34110 w 145160"/>
                  <a:gd name="connsiteY5" fmla="*/ 42760 h 125749"/>
                  <a:gd name="connsiteX6" fmla="*/ 27265 w 145160"/>
                  <a:gd name="connsiteY6" fmla="*/ 126177 h 125749"/>
                  <a:gd name="connsiteX7" fmla="*/ 56 w 145160"/>
                  <a:gd name="connsiteY7" fmla="*/ 126177 h 125749"/>
                  <a:gd name="connsiteX8" fmla="*/ 12664 w 145160"/>
                  <a:gd name="connsiteY8" fmla="*/ 56 h 125749"/>
                  <a:gd name="connsiteX9" fmla="*/ 44921 w 145160"/>
                  <a:gd name="connsiteY9" fmla="*/ 56 h 125749"/>
                  <a:gd name="connsiteX10" fmla="*/ 73387 w 145160"/>
                  <a:gd name="connsiteY10" fmla="*/ 95187 h 125749"/>
                  <a:gd name="connsiteX11" fmla="*/ 101491 w 145160"/>
                  <a:gd name="connsiteY11" fmla="*/ 56 h 125749"/>
                  <a:gd name="connsiteX12" fmla="*/ 132659 w 145160"/>
                  <a:gd name="connsiteY12" fmla="*/ 56 h 12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5160" h="125749">
                    <a:moveTo>
                      <a:pt x="145453" y="126177"/>
                    </a:moveTo>
                    <a:lnTo>
                      <a:pt x="118252" y="126177"/>
                    </a:lnTo>
                    <a:lnTo>
                      <a:pt x="111399" y="42397"/>
                    </a:lnTo>
                    <a:lnTo>
                      <a:pt x="85456" y="126177"/>
                    </a:lnTo>
                    <a:lnTo>
                      <a:pt x="59690" y="126177"/>
                    </a:lnTo>
                    <a:lnTo>
                      <a:pt x="34110" y="42760"/>
                    </a:lnTo>
                    <a:lnTo>
                      <a:pt x="27265" y="126177"/>
                    </a:lnTo>
                    <a:lnTo>
                      <a:pt x="56" y="126177"/>
                    </a:lnTo>
                    <a:lnTo>
                      <a:pt x="12664" y="56"/>
                    </a:lnTo>
                    <a:lnTo>
                      <a:pt x="44921" y="56"/>
                    </a:lnTo>
                    <a:lnTo>
                      <a:pt x="73387" y="95187"/>
                    </a:lnTo>
                    <a:lnTo>
                      <a:pt x="101491" y="56"/>
                    </a:lnTo>
                    <a:lnTo>
                      <a:pt x="132659" y="56"/>
                    </a:lnTo>
                    <a:close/>
                  </a:path>
                </a:pathLst>
              </a:custGeom>
              <a:solidFill>
                <a:srgbClr val="3C3C3B"/>
              </a:solidFill>
              <a:ln w="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319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31" r:id="rId2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8757CDF-F454-4E55-B3F3-41516DD57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3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8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324331" rtl="0" eaLnBrk="1" latinLnBrk="0" hangingPunct="1">
        <a:spcBef>
          <a:spcPct val="0"/>
        </a:spcBef>
        <a:buNone/>
        <a:defRPr sz="6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6623" indent="-496623" algn="l" defTabSz="1324331" rtl="0" eaLnBrk="1" latinLnBrk="0" hangingPunct="1">
        <a:spcBef>
          <a:spcPct val="20000"/>
        </a:spcBef>
        <a:buFont typeface="Arial" pitchFamily="34" charset="0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1pPr>
      <a:lvl2pPr marL="1076018" indent="-413853" algn="l" defTabSz="1324331" rtl="0" eaLnBrk="1" latinLnBrk="0" hangingPunct="1">
        <a:spcBef>
          <a:spcPct val="20000"/>
        </a:spcBef>
        <a:buFont typeface="Arial" pitchFamily="34" charset="0"/>
        <a:buChar char="–"/>
        <a:defRPr sz="4130" kern="1200">
          <a:solidFill>
            <a:schemeClr val="tx1"/>
          </a:solidFill>
          <a:latin typeface="+mn-lt"/>
          <a:ea typeface="+mn-ea"/>
          <a:cs typeface="+mn-cs"/>
        </a:defRPr>
      </a:lvl2pPr>
      <a:lvl3pPr marL="1655414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3463" kern="1200">
          <a:solidFill>
            <a:schemeClr val="tx1"/>
          </a:solidFill>
          <a:latin typeface="+mn-lt"/>
          <a:ea typeface="+mn-ea"/>
          <a:cs typeface="+mn-cs"/>
        </a:defRPr>
      </a:lvl3pPr>
      <a:lvl4pPr marL="2317581" indent="-331084" algn="l" defTabSz="1324331" rtl="0" eaLnBrk="1" latinLnBrk="0" hangingPunct="1">
        <a:spcBef>
          <a:spcPct val="20000"/>
        </a:spcBef>
        <a:buFont typeface="Arial" pitchFamily="34" charset="0"/>
        <a:buChar char="–"/>
        <a:defRPr sz="2931" kern="1200">
          <a:solidFill>
            <a:schemeClr val="tx1"/>
          </a:solidFill>
          <a:latin typeface="+mn-lt"/>
          <a:ea typeface="+mn-ea"/>
          <a:cs typeface="+mn-cs"/>
        </a:defRPr>
      </a:lvl4pPr>
      <a:lvl5pPr marL="2979748" indent="-331084" algn="l" defTabSz="1324331" rtl="0" eaLnBrk="1" latinLnBrk="0" hangingPunct="1">
        <a:spcBef>
          <a:spcPct val="20000"/>
        </a:spcBef>
        <a:buFont typeface="Arial" pitchFamily="34" charset="0"/>
        <a:buChar char="»"/>
        <a:defRPr sz="2931" kern="1200">
          <a:solidFill>
            <a:schemeClr val="tx1"/>
          </a:solidFill>
          <a:latin typeface="+mn-lt"/>
          <a:ea typeface="+mn-ea"/>
          <a:cs typeface="+mn-cs"/>
        </a:defRPr>
      </a:lvl5pPr>
      <a:lvl6pPr marL="3641915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6pPr>
      <a:lvl7pPr marL="4304082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7pPr>
      <a:lvl8pPr marL="4966246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8pPr>
      <a:lvl9pPr marL="5628412" indent="-331084" algn="l" defTabSz="1324331" rtl="0" eaLnBrk="1" latinLnBrk="0" hangingPunct="1">
        <a:spcBef>
          <a:spcPct val="20000"/>
        </a:spcBef>
        <a:buFont typeface="Arial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1pPr>
      <a:lvl2pPr marL="662167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2pPr>
      <a:lvl3pPr marL="1324331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986498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2648662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3310831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72996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635163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297330" algn="l" defTabSz="1324331" rtl="0" eaLnBrk="1" latinLnBrk="0" hangingPunct="1"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7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42" Type="http://schemas.openxmlformats.org/officeDocument/2006/relationships/image" Target="../media/image90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jpeg"/><Relationship Id="rId41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jpe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40" Type="http://schemas.openxmlformats.org/officeDocument/2006/relationships/image" Target="../media/image88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jpeg"/><Relationship Id="rId35" Type="http://schemas.openxmlformats.org/officeDocument/2006/relationships/image" Target="../media/image83.png"/><Relationship Id="rId43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11" Type="http://schemas.openxmlformats.org/officeDocument/2006/relationships/image" Target="../media/image15.png"/><Relationship Id="rId5" Type="http://schemas.openxmlformats.org/officeDocument/2006/relationships/image" Target="../media/image33.emf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343668-4969-4A9D-AD42-BBCA4B688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639" y="3436401"/>
            <a:ext cx="7668738" cy="1697205"/>
          </a:xfrm>
        </p:spPr>
        <p:txBody>
          <a:bodyPr/>
          <a:lstStyle/>
          <a:p>
            <a:r>
              <a:rPr lang="en-US" sz="3197" dirty="0" smtClean="0">
                <a:cs typeface="Arial" panose="020B0604020202020204" pitchFamily="34" charset="0"/>
              </a:rPr>
              <a:t>LOGOS</a:t>
            </a:r>
            <a:r>
              <a:rPr lang="en-US" sz="3197" dirty="0">
                <a:cs typeface="Arial" panose="020B0604020202020204" pitchFamily="34" charset="0"/>
              </a:rPr>
              <a:t>: engineering simulation software and </a:t>
            </a:r>
            <a:r>
              <a:rPr lang="en-US" sz="3197" dirty="0" smtClean="0">
                <a:cs typeface="Arial" panose="020B0604020202020204" pitchFamily="34" charset="0"/>
              </a:rPr>
              <a:t>R&amp;D</a:t>
            </a:r>
            <a:endParaRPr lang="en-US" sz="3197" dirty="0">
              <a:cs typeface="Arial" panose="020B0604020202020204" pitchFamily="34" charset="0"/>
            </a:endParaRPr>
          </a:p>
          <a:p>
            <a:endParaRPr lang="ru-RU" sz="3197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408C5-BDEB-493B-BE51-7F8D4113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Dmitry </a:t>
            </a:r>
            <a:r>
              <a:rPr lang="en-US" dirty="0" err="1"/>
              <a:t>Fomichev</a:t>
            </a:r>
            <a:endParaRPr lang="en-US" dirty="0"/>
          </a:p>
          <a:p>
            <a:r>
              <a:rPr lang="en-US" dirty="0"/>
              <a:t>Director of R&amp;D and mathematical modelling digital products, PhD</a:t>
            </a:r>
          </a:p>
          <a:p>
            <a:r>
              <a:rPr lang="en-US" dirty="0"/>
              <a:t>Block of Digitalization</a:t>
            </a:r>
          </a:p>
          <a:p>
            <a:r>
              <a:rPr lang="en-US" dirty="0"/>
              <a:t>State Atomic Energy ROSATOM | CIFRUM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5AD6280-9C83-482B-99E6-C8A71BBB86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ATOM EXPO, SOCHI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6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LOGOS </a:t>
            </a:r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6397" y="1957649"/>
            <a:ext cx="4987542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en-US"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Design model and third-party software integration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50" t="14013" r="13601" b="30669"/>
          <a:stretch/>
        </p:blipFill>
        <p:spPr>
          <a:xfrm>
            <a:off x="8702239" y="4867816"/>
            <a:ext cx="2436143" cy="1918224"/>
          </a:xfrm>
          <a:prstGeom prst="rect">
            <a:avLst/>
          </a:prstGeom>
        </p:spPr>
      </p:pic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205957"/>
              </p:ext>
            </p:extLst>
          </p:nvPr>
        </p:nvGraphicFramePr>
        <p:xfrm>
          <a:off x="5134869" y="3711732"/>
          <a:ext cx="3431397" cy="2784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96" t="6380" r="17247" b="3957"/>
          <a:stretch/>
        </p:blipFill>
        <p:spPr>
          <a:xfrm>
            <a:off x="8702239" y="3640928"/>
            <a:ext cx="2488500" cy="191822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495786" y="3236932"/>
            <a:ext cx="3138389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en-US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Stress-mass relationship:</a:t>
            </a:r>
            <a:r>
              <a:rPr lang="en-US"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 </a:t>
            </a:r>
            <a:endParaRPr lang="en-US" sz="1330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075892" y="5589484"/>
            <a:ext cx="1082029" cy="5016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218072">
              <a:defRPr sz="1600" b="0" i="0" u="none" strike="noStrike" kern="1200" cap="none" spc="5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lt"/>
                <a:ea typeface="+mj-ea"/>
                <a:cs typeface="+mj-cs"/>
              </a:defRPr>
            </a:pPr>
            <a:r>
              <a:rPr lang="en-US" sz="1330" spc="67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Optimized</a:t>
            </a:r>
            <a:r>
              <a:rPr lang="en-US" sz="1330" spc="67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satom" panose="020B0604020202020204" charset="-52"/>
                <a:ea typeface="Rosatom" panose="020B0604020202020204" charset="-52"/>
              </a:rPr>
              <a:t> </a:t>
            </a:r>
            <a:r>
              <a:rPr lang="en-US" sz="1330" spc="67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design</a:t>
            </a:r>
          </a:p>
        </p:txBody>
      </p:sp>
      <p:cxnSp>
        <p:nvCxnSpPr>
          <p:cNvPr id="52" name="Прямая со стрелкой 51"/>
          <p:cNvCxnSpPr>
            <a:stCxn id="53" idx="0"/>
          </p:cNvCxnSpPr>
          <p:nvPr/>
        </p:nvCxnSpPr>
        <p:spPr bwMode="auto">
          <a:xfrm flipH="1" flipV="1">
            <a:off x="6188975" y="4521449"/>
            <a:ext cx="132872" cy="545134"/>
          </a:xfrm>
          <a:prstGeom prst="straightConnector1">
            <a:avLst/>
          </a:prstGeom>
          <a:ln w="3175">
            <a:solidFill>
              <a:schemeClr val="accent3"/>
            </a:solidFill>
            <a:tailEnd type="triangle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 bwMode="auto">
          <a:xfrm>
            <a:off x="5926521" y="5066583"/>
            <a:ext cx="790651" cy="409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8072" fontAlgn="base">
              <a:spcBef>
                <a:spcPct val="40000"/>
              </a:spcBef>
              <a:spcAft>
                <a:spcPct val="20000"/>
              </a:spcAft>
            </a:pPr>
            <a:r>
              <a:rPr lang="en-US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Target value</a:t>
            </a:r>
          </a:p>
        </p:txBody>
      </p:sp>
      <p:grpSp>
        <p:nvGrpSpPr>
          <p:cNvPr id="54" name="Группа 53"/>
          <p:cNvGrpSpPr>
            <a:grpSpLocks noChangeAspect="1"/>
          </p:cNvGrpSpPr>
          <p:nvPr/>
        </p:nvGrpSpPr>
        <p:grpSpPr>
          <a:xfrm>
            <a:off x="2962330" y="3494807"/>
            <a:ext cx="2533456" cy="2629469"/>
            <a:chOff x="10767239" y="2469278"/>
            <a:chExt cx="2671451" cy="2772694"/>
          </a:xfrm>
        </p:grpSpPr>
        <p:pic>
          <p:nvPicPr>
            <p:cNvPr id="55" name="Picture 2" descr="Наборы 00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239" y="2646314"/>
              <a:ext cx="2490244" cy="229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Прямоугольник 55"/>
            <p:cNvSpPr/>
            <p:nvPr/>
          </p:nvSpPr>
          <p:spPr>
            <a:xfrm>
              <a:off x="11649827" y="2580819"/>
              <a:ext cx="936104" cy="334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2050404" y="2931681"/>
              <a:ext cx="936104" cy="334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1561646" y="4744727"/>
              <a:ext cx="936104" cy="334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634873" y="2469278"/>
              <a:ext cx="1445528" cy="74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Longitudinal stiffener stringers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211024" y="3035633"/>
              <a:ext cx="1227666" cy="529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Longitudinal stiffeners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728982" y="4712970"/>
              <a:ext cx="1169371" cy="529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Lateral stiffeners</a:t>
              </a: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429118" y="2515247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Research optimization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28054" y="4427095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1D-3D coupled modelling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31247" y="3473913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Hardware-software co-design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29118" y="5385760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Parametric study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5419632" y="1930193"/>
            <a:ext cx="6051858" cy="994008"/>
            <a:chOff x="424593" y="1323880"/>
            <a:chExt cx="5956479" cy="746196"/>
          </a:xfrm>
        </p:grpSpPr>
        <p:sp>
          <p:nvSpPr>
            <p:cNvPr id="67" name="Shape 254"/>
            <p:cNvSpPr txBox="1">
              <a:spLocks/>
            </p:cNvSpPr>
            <p:nvPr/>
          </p:nvSpPr>
          <p:spPr>
            <a:xfrm>
              <a:off x="589711" y="1323880"/>
              <a:ext cx="5791361" cy="746196"/>
            </a:xfrm>
            <a:prstGeom prst="rect">
              <a:avLst/>
            </a:prstGeom>
          </p:spPr>
          <p:txBody>
            <a:bodyPr lIns="0"/>
            <a:lstStyle>
              <a:lvl1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1pPr>
              <a:lvl2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2pPr>
              <a:lvl3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3pPr>
              <a:lvl4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4pPr>
              <a:lvl5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5pPr>
              <a:lvl6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6pPr>
              <a:lvl7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7pPr>
              <a:lvl8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8pPr>
              <a:lvl9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9pPr>
            </a:lstStyle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r>
                <a:rPr lang="en-US" sz="133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Identifying the optimal structure component thickness</a:t>
              </a:r>
            </a:p>
            <a:p>
              <a:pPr defTabSz="729574">
                <a:lnSpc>
                  <a:spcPct val="90000"/>
                </a:lnSpc>
              </a:pPr>
              <a:r>
                <a:rPr lang="en-US" sz="133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Structure strain-stress state simulation</a:t>
              </a:r>
            </a:p>
            <a:p>
              <a:pPr defTabSz="729574">
                <a:lnSpc>
                  <a:spcPct val="90000"/>
                </a:lnSpc>
              </a:pPr>
              <a:r>
                <a:rPr lang="en-US" sz="133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Varying the structure frame components thickness to minimize the mass when it is necessary to limit the maximum allowable von Mises stress</a:t>
              </a:r>
            </a:p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endParaRPr lang="en-US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endParaRPr lang="en-US" sz="133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24593" y="1388853"/>
              <a:ext cx="101450" cy="33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2730"/>
            <a:ext cx="3233057" cy="8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LOGOS</a:t>
            </a:r>
            <a:br>
              <a:rPr lang="en-US" dirty="0"/>
            </a:br>
            <a:r>
              <a:rPr lang="en-US" b="0" dirty="0"/>
              <a:t>Verification and Certification</a:t>
            </a:r>
          </a:p>
        </p:txBody>
      </p:sp>
      <p:sp>
        <p:nvSpPr>
          <p:cNvPr id="32" name="Номер слайда 3"/>
          <p:cNvSpPr txBox="1">
            <a:spLocks/>
          </p:cNvSpPr>
          <p:nvPr/>
        </p:nvSpPr>
        <p:spPr>
          <a:xfrm>
            <a:off x="10559413" y="6229298"/>
            <a:ext cx="1246984" cy="36512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356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712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068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425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781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137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493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849" algn="l" defTabSz="1218712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8072"/>
            <a:fld id="{B19B0651-EE4F-4900-A07F-96A6BFA9D0F0}" type="slidenum">
              <a:rPr lang="ru-RU" sz="932" smtClean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pPr algn="r" defTabSz="1218072"/>
              <a:t>11</a:t>
            </a:fld>
            <a:endParaRPr lang="en-US" sz="932" dirty="0">
              <a:solidFill>
                <a:prstClr val="black"/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572701" y="1494663"/>
            <a:ext cx="11233696" cy="4811992"/>
          </a:xfrm>
          <a:prstGeom prst="rect">
            <a:avLst/>
          </a:prstGeom>
          <a:ln w="3175">
            <a:noFill/>
          </a:ln>
        </p:spPr>
        <p:txBody>
          <a:bodyPr vert="horz" lIns="132416" tIns="66208" rIns="132416" bIns="66208" rtlCol="0" anchor="t">
            <a:noAutofit/>
          </a:bodyPr>
          <a:lstStyle>
            <a:defPPr>
              <a:defRPr lang="ru-RU"/>
            </a:defPPr>
            <a:lvl1pPr lvl="0">
              <a:spcBef>
                <a:spcPct val="0"/>
              </a:spcBef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ea typeface="Rosatom Light" pitchFamily="34" charset="-52"/>
                <a:cs typeface="+mj-cs"/>
              </a:defRPr>
            </a:lvl1pPr>
          </a:lstStyle>
          <a:p>
            <a:pPr algn="just" defTabSz="1218072"/>
            <a:endParaRPr lang="ru-RU" sz="15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34" name="AutoShape 9"/>
          <p:cNvSpPr>
            <a:spLocks noChangeArrowheads="1"/>
          </p:cNvSpPr>
          <p:nvPr/>
        </p:nvSpPr>
        <p:spPr bwMode="auto">
          <a:xfrm>
            <a:off x="7043146" y="5352380"/>
            <a:ext cx="1077003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5867730" y="5353899"/>
            <a:ext cx="1077003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36" name="AutoShape 9"/>
          <p:cNvSpPr>
            <a:spLocks noChangeArrowheads="1"/>
          </p:cNvSpPr>
          <p:nvPr/>
        </p:nvSpPr>
        <p:spPr bwMode="auto">
          <a:xfrm>
            <a:off x="4688155" y="5353899"/>
            <a:ext cx="1075616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pic>
        <p:nvPicPr>
          <p:cNvPr id="37" name="Picture 2" descr="P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2" t="5426" r="3798" b="18760"/>
          <a:stretch/>
        </p:blipFill>
        <p:spPr bwMode="auto">
          <a:xfrm>
            <a:off x="4721423" y="5416209"/>
            <a:ext cx="1009083" cy="449858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8" name="Заголовок 3"/>
          <p:cNvSpPr txBox="1">
            <a:spLocks/>
          </p:cNvSpPr>
          <p:nvPr/>
        </p:nvSpPr>
        <p:spPr bwMode="auto">
          <a:xfrm>
            <a:off x="4688155" y="5908623"/>
            <a:ext cx="1075616" cy="27508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FLOW AROUND STATIONARY BALL</a:t>
            </a:r>
          </a:p>
        </p:txBody>
      </p:sp>
      <p:pic>
        <p:nvPicPr>
          <p:cNvPr id="39" name="Рисунок 38"/>
          <p:cNvPicPr>
            <a:picLocks noChangeAspect="1" noChangeArrowheads="1"/>
          </p:cNvPicPr>
          <p:nvPr/>
        </p:nvPicPr>
        <p:blipFill rotWithShape="1">
          <a:blip r:embed="rId4"/>
          <a:srcRect t="17403" r="25084" b="12137"/>
          <a:stretch/>
        </p:blipFill>
        <p:spPr bwMode="auto">
          <a:xfrm>
            <a:off x="5898223" y="5443565"/>
            <a:ext cx="1020173" cy="369309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0" name="Заголовок 3"/>
          <p:cNvSpPr txBox="1">
            <a:spLocks/>
          </p:cNvSpPr>
          <p:nvPr/>
        </p:nvSpPr>
        <p:spPr bwMode="auto">
          <a:xfrm>
            <a:off x="5867730" y="5917741"/>
            <a:ext cx="1077003" cy="27508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FLOW AROUND CYLINDER</a:t>
            </a:r>
          </a:p>
        </p:txBody>
      </p:sp>
      <p:pic>
        <p:nvPicPr>
          <p:cNvPr id="41" name="Рисунок 40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355" r="60157" b="46722"/>
          <a:stretch/>
        </p:blipFill>
        <p:spPr bwMode="auto">
          <a:xfrm>
            <a:off x="7066709" y="5501320"/>
            <a:ext cx="1029876" cy="253805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2" name="Заголовок 3"/>
          <p:cNvSpPr txBox="1">
            <a:spLocks/>
          </p:cNvSpPr>
          <p:nvPr/>
        </p:nvSpPr>
        <p:spPr bwMode="auto">
          <a:xfrm>
            <a:off x="7043146" y="5925341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BACKWARD-FACING STEP FLOW</a:t>
            </a:r>
          </a:p>
        </p:txBody>
      </p:sp>
      <p:pic>
        <p:nvPicPr>
          <p:cNvPr id="43" name="Picture 5" descr="T1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192"/>
          <a:stretch/>
        </p:blipFill>
        <p:spPr bwMode="auto">
          <a:xfrm>
            <a:off x="9686447" y="4470902"/>
            <a:ext cx="490680" cy="531926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8225491" y="5355419"/>
            <a:ext cx="1077003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45" name="Заголовок 3"/>
          <p:cNvSpPr txBox="1">
            <a:spLocks/>
          </p:cNvSpPr>
          <p:nvPr/>
        </p:nvSpPr>
        <p:spPr bwMode="auto">
          <a:xfrm>
            <a:off x="8225491" y="5934459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SOLID-STATE UNIT COOLING</a:t>
            </a:r>
          </a:p>
        </p:txBody>
      </p:sp>
      <p:pic>
        <p:nvPicPr>
          <p:cNvPr id="46" name="Picture 6" descr="P_1_nonlin1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099"/>
          <a:stretch/>
        </p:blipFill>
        <p:spPr bwMode="auto">
          <a:xfrm>
            <a:off x="9497936" y="5375176"/>
            <a:ext cx="905126" cy="506090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7" name="AutoShape 9"/>
          <p:cNvSpPr>
            <a:spLocks noChangeArrowheads="1"/>
          </p:cNvSpPr>
          <p:nvPr/>
        </p:nvSpPr>
        <p:spPr bwMode="auto">
          <a:xfrm>
            <a:off x="9400906" y="5356939"/>
            <a:ext cx="1077003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48" name="Заголовок 3"/>
          <p:cNvSpPr txBox="1">
            <a:spLocks/>
          </p:cNvSpPr>
          <p:nvPr/>
        </p:nvSpPr>
        <p:spPr bwMode="auto">
          <a:xfrm>
            <a:off x="9411996" y="5934459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FILTRATION THROUGH POROUS WALL </a:t>
            </a:r>
          </a:p>
        </p:txBody>
      </p:sp>
      <p:sp>
        <p:nvSpPr>
          <p:cNvPr id="49" name="AutoShape 9"/>
          <p:cNvSpPr>
            <a:spLocks noChangeArrowheads="1"/>
          </p:cNvSpPr>
          <p:nvPr/>
        </p:nvSpPr>
        <p:spPr bwMode="auto">
          <a:xfrm>
            <a:off x="3498877" y="5346301"/>
            <a:ext cx="1077003" cy="55016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50" name="Заголовок 3"/>
          <p:cNvSpPr txBox="1">
            <a:spLocks/>
          </p:cNvSpPr>
          <p:nvPr/>
        </p:nvSpPr>
        <p:spPr bwMode="auto">
          <a:xfrm>
            <a:off x="3498877" y="5899505"/>
            <a:ext cx="1077003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FLOW IN PIPES WITH DIFFERENT CROSS SECTIONS</a:t>
            </a:r>
          </a:p>
        </p:txBody>
      </p:sp>
      <p:sp>
        <p:nvSpPr>
          <p:cNvPr id="69" name="AutoShape 9"/>
          <p:cNvSpPr>
            <a:spLocks noChangeArrowheads="1"/>
          </p:cNvSpPr>
          <p:nvPr/>
        </p:nvSpPr>
        <p:spPr bwMode="auto">
          <a:xfrm>
            <a:off x="7043146" y="4461784"/>
            <a:ext cx="1077003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0" name="AutoShape 9"/>
          <p:cNvSpPr>
            <a:spLocks noChangeArrowheads="1"/>
          </p:cNvSpPr>
          <p:nvPr/>
        </p:nvSpPr>
        <p:spPr bwMode="auto">
          <a:xfrm>
            <a:off x="5867730" y="4461784"/>
            <a:ext cx="1077003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1" name="AutoShape 9"/>
          <p:cNvSpPr>
            <a:spLocks noChangeArrowheads="1"/>
          </p:cNvSpPr>
          <p:nvPr/>
        </p:nvSpPr>
        <p:spPr bwMode="auto">
          <a:xfrm>
            <a:off x="4688155" y="4461784"/>
            <a:ext cx="1075616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2" name="AutoShape 9"/>
          <p:cNvSpPr>
            <a:spLocks noChangeArrowheads="1"/>
          </p:cNvSpPr>
          <p:nvPr/>
        </p:nvSpPr>
        <p:spPr bwMode="auto">
          <a:xfrm>
            <a:off x="8225491" y="4463302"/>
            <a:ext cx="1077003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3" name="AutoShape 9"/>
          <p:cNvSpPr>
            <a:spLocks noChangeArrowheads="1"/>
          </p:cNvSpPr>
          <p:nvPr/>
        </p:nvSpPr>
        <p:spPr bwMode="auto">
          <a:xfrm>
            <a:off x="9400906" y="4464821"/>
            <a:ext cx="1077003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4" name="Заголовок 3"/>
          <p:cNvSpPr txBox="1">
            <a:spLocks/>
          </p:cNvSpPr>
          <p:nvPr/>
        </p:nvSpPr>
        <p:spPr bwMode="auto">
          <a:xfrm>
            <a:off x="1085675" y="4400991"/>
            <a:ext cx="1770053" cy="182830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2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UNIQUE TASK</a:t>
            </a:r>
          </a:p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2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AND</a:t>
            </a:r>
          </a:p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2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MODEL SOLUTIONS</a:t>
            </a: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auto">
          <a:xfrm>
            <a:off x="3498877" y="4454184"/>
            <a:ext cx="1077003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6" name="AutoShape 9"/>
          <p:cNvSpPr>
            <a:spLocks noChangeArrowheads="1"/>
          </p:cNvSpPr>
          <p:nvPr/>
        </p:nvSpPr>
        <p:spPr bwMode="auto">
          <a:xfrm>
            <a:off x="4883597" y="2396389"/>
            <a:ext cx="758198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auto">
          <a:xfrm>
            <a:off x="7048690" y="2200337"/>
            <a:ext cx="1077003" cy="77965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78" name="Заголовок 3"/>
          <p:cNvSpPr txBox="1">
            <a:spLocks/>
          </p:cNvSpPr>
          <p:nvPr/>
        </p:nvSpPr>
        <p:spPr bwMode="auto">
          <a:xfrm>
            <a:off x="1085672" y="2175067"/>
            <a:ext cx="1634215" cy="109604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2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ALREADY IMPLEMENTED PRODUCTS AND SYSTEMS</a:t>
            </a:r>
          </a:p>
        </p:txBody>
      </p:sp>
      <p:sp>
        <p:nvSpPr>
          <p:cNvPr id="79" name="AutoShape 9"/>
          <p:cNvSpPr>
            <a:spLocks noChangeArrowheads="1"/>
          </p:cNvSpPr>
          <p:nvPr/>
        </p:nvSpPr>
        <p:spPr bwMode="auto">
          <a:xfrm>
            <a:off x="3515511" y="2182101"/>
            <a:ext cx="583550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80" name="AutoShape 9"/>
          <p:cNvSpPr>
            <a:spLocks noChangeArrowheads="1"/>
          </p:cNvSpPr>
          <p:nvPr/>
        </p:nvSpPr>
        <p:spPr bwMode="auto">
          <a:xfrm>
            <a:off x="8712016" y="3559029"/>
            <a:ext cx="827503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81" name="AutoShape 9"/>
          <p:cNvSpPr>
            <a:spLocks noChangeArrowheads="1"/>
          </p:cNvSpPr>
          <p:nvPr/>
        </p:nvSpPr>
        <p:spPr bwMode="auto">
          <a:xfrm>
            <a:off x="9624072" y="3562067"/>
            <a:ext cx="863542" cy="55168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82" name="AutoShape 9"/>
          <p:cNvSpPr>
            <a:spLocks noChangeArrowheads="1"/>
          </p:cNvSpPr>
          <p:nvPr/>
        </p:nvSpPr>
        <p:spPr bwMode="auto">
          <a:xfrm>
            <a:off x="9399523" y="2203375"/>
            <a:ext cx="1075616" cy="78269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83" name="Заголовок 3"/>
          <p:cNvSpPr txBox="1">
            <a:spLocks/>
          </p:cNvSpPr>
          <p:nvPr/>
        </p:nvSpPr>
        <p:spPr bwMode="auto">
          <a:xfrm>
            <a:off x="1085672" y="3290023"/>
            <a:ext cx="1634215" cy="10783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2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REACTOR PLANT EQUIPMENT COMPONENTS</a:t>
            </a:r>
          </a:p>
        </p:txBody>
      </p:sp>
      <p:pic>
        <p:nvPicPr>
          <p:cNvPr id="84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2837" y="2200337"/>
            <a:ext cx="408900" cy="758374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5" name="Рисунок 8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51"/>
          <a:stretch>
            <a:fillRect/>
          </a:stretch>
        </p:blipFill>
        <p:spPr bwMode="auto">
          <a:xfrm>
            <a:off x="9977529" y="3595502"/>
            <a:ext cx="496225" cy="27812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6" name="Picture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05" r="30844"/>
          <a:stretch>
            <a:fillRect/>
          </a:stretch>
        </p:blipFill>
        <p:spPr bwMode="auto">
          <a:xfrm>
            <a:off x="6454051" y="2194259"/>
            <a:ext cx="451870" cy="77965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7" name="Рисунок 86" descr="Z-2.7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9" b="13380"/>
          <a:stretch>
            <a:fillRect/>
          </a:stretch>
        </p:blipFill>
        <p:spPr bwMode="auto">
          <a:xfrm>
            <a:off x="9430017" y="2238333"/>
            <a:ext cx="591865" cy="472654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8" name="Picture 4" descr="Y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467" b="24442"/>
          <a:stretch>
            <a:fillRect/>
          </a:stretch>
        </p:blipFill>
        <p:spPr bwMode="auto">
          <a:xfrm>
            <a:off x="9470214" y="2694269"/>
            <a:ext cx="792851" cy="272043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9" name="Рисунок 88" descr="Y_8.55(UVX)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8" t="3290" r="2367" b="26364"/>
          <a:stretch>
            <a:fillRect/>
          </a:stretch>
        </p:blipFill>
        <p:spPr bwMode="auto">
          <a:xfrm>
            <a:off x="9992775" y="2407028"/>
            <a:ext cx="464345" cy="308517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4998"/>
          <a:stretch>
            <a:fillRect/>
          </a:stretch>
        </p:blipFill>
        <p:spPr bwMode="auto">
          <a:xfrm>
            <a:off x="5533679" y="3378174"/>
            <a:ext cx="558600" cy="729499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4504" y="2207935"/>
            <a:ext cx="396426" cy="761415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2" r="10204" b="-27086"/>
          <a:stretch/>
        </p:blipFill>
        <p:spPr bwMode="auto">
          <a:xfrm>
            <a:off x="4721422" y="4513455"/>
            <a:ext cx="1024332" cy="534966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3" name="Рисунок 92" descr="Описание: Z=-50_Up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110"/>
          <a:stretch/>
        </p:blipFill>
        <p:spPr bwMode="auto">
          <a:xfrm>
            <a:off x="7081956" y="3609181"/>
            <a:ext cx="482364" cy="471134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4" name="Рисунок 93" descr="Описание: Up_Z=150"/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161"/>
          <a:stretch/>
        </p:blipFill>
        <p:spPr bwMode="auto">
          <a:xfrm>
            <a:off x="7580955" y="3574226"/>
            <a:ext cx="507314" cy="534966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5" name="Picture 2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2840" y="2376632"/>
            <a:ext cx="634835" cy="598798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7112453" y="2217056"/>
            <a:ext cx="838593" cy="67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Рисунок 96" descr="Снимок-1.png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32" t="-1" b="55511"/>
          <a:stretch/>
        </p:blipFill>
        <p:spPr bwMode="auto">
          <a:xfrm>
            <a:off x="8742511" y="3730763"/>
            <a:ext cx="790079" cy="311557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8" name="Picture 6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622"/>
          <a:stretch/>
        </p:blipFill>
        <p:spPr bwMode="auto">
          <a:xfrm>
            <a:off x="8773005" y="2206415"/>
            <a:ext cx="460186" cy="752295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58" t="29371" r="28819" b="16564"/>
          <a:stretch/>
        </p:blipFill>
        <p:spPr>
          <a:xfrm>
            <a:off x="4925179" y="2407027"/>
            <a:ext cx="686121" cy="516728"/>
          </a:xfrm>
          <a:prstGeom prst="rect">
            <a:avLst/>
          </a:prstGeom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Заголовок 3"/>
          <p:cNvSpPr txBox="1">
            <a:spLocks/>
          </p:cNvSpPr>
          <p:nvPr/>
        </p:nvSpPr>
        <p:spPr bwMode="auto">
          <a:xfrm>
            <a:off x="4706175" y="4998269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NONISOTHERMAL FLOWS MIXING </a:t>
            </a:r>
          </a:p>
        </p:txBody>
      </p:sp>
      <p:sp>
        <p:nvSpPr>
          <p:cNvPr id="101" name="Заголовок 3"/>
          <p:cNvSpPr txBox="1">
            <a:spLocks/>
          </p:cNvSpPr>
          <p:nvPr/>
        </p:nvSpPr>
        <p:spPr bwMode="auto">
          <a:xfrm>
            <a:off x="5884363" y="4998269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ISOTHERMAL FLOW MIXING </a:t>
            </a:r>
          </a:p>
        </p:txBody>
      </p:sp>
      <p:sp>
        <p:nvSpPr>
          <p:cNvPr id="102" name="Заголовок 3"/>
          <p:cNvSpPr txBox="1">
            <a:spLocks/>
          </p:cNvSpPr>
          <p:nvPr/>
        </p:nvSpPr>
        <p:spPr bwMode="auto">
          <a:xfrm>
            <a:off x="7062552" y="4998269"/>
            <a:ext cx="1075616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SPLIT CHANNEL FLOW</a:t>
            </a:r>
          </a:p>
        </p:txBody>
      </p:sp>
      <p:sp>
        <p:nvSpPr>
          <p:cNvPr id="103" name="Заголовок 3"/>
          <p:cNvSpPr txBox="1">
            <a:spLocks/>
          </p:cNvSpPr>
          <p:nvPr/>
        </p:nvSpPr>
        <p:spPr bwMode="auto">
          <a:xfrm>
            <a:off x="8244898" y="5007388"/>
            <a:ext cx="1075616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FLOWS INSIDE OUTLETS</a:t>
            </a:r>
          </a:p>
        </p:txBody>
      </p:sp>
      <p:sp>
        <p:nvSpPr>
          <p:cNvPr id="104" name="Заголовок 3"/>
          <p:cNvSpPr txBox="1">
            <a:spLocks/>
          </p:cNvSpPr>
          <p:nvPr/>
        </p:nvSpPr>
        <p:spPr bwMode="auto">
          <a:xfrm>
            <a:off x="9431401" y="5007388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NATURAL CONVECTIVE HEAT TRANSFER IN SQUARE CAVITY </a:t>
            </a:r>
          </a:p>
        </p:txBody>
      </p:sp>
      <p:sp>
        <p:nvSpPr>
          <p:cNvPr id="105" name="Заголовок 3"/>
          <p:cNvSpPr txBox="1">
            <a:spLocks/>
          </p:cNvSpPr>
          <p:nvPr/>
        </p:nvSpPr>
        <p:spPr bwMode="auto">
          <a:xfrm>
            <a:off x="3494720" y="4998269"/>
            <a:ext cx="1077003" cy="27508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FLOW IN ASYMMETRIC DIFFUSER </a:t>
            </a:r>
          </a:p>
        </p:txBody>
      </p:sp>
      <p:sp>
        <p:nvSpPr>
          <p:cNvPr id="106" name="Заголовок 3"/>
          <p:cNvSpPr txBox="1">
            <a:spLocks/>
          </p:cNvSpPr>
          <p:nvPr/>
        </p:nvSpPr>
        <p:spPr bwMode="auto">
          <a:xfrm>
            <a:off x="4196089" y="4104634"/>
            <a:ext cx="587708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ROTOR BLADES</a:t>
            </a:r>
          </a:p>
        </p:txBody>
      </p:sp>
      <p:sp>
        <p:nvSpPr>
          <p:cNvPr id="107" name="Заголовок 3"/>
          <p:cNvSpPr txBox="1">
            <a:spLocks/>
          </p:cNvSpPr>
          <p:nvPr/>
        </p:nvSpPr>
        <p:spPr bwMode="auto">
          <a:xfrm>
            <a:off x="4627165" y="4092476"/>
            <a:ext cx="1077003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THROTTLE</a:t>
            </a:r>
          </a:p>
        </p:txBody>
      </p:sp>
      <p:sp>
        <p:nvSpPr>
          <p:cNvPr id="108" name="Заголовок 3"/>
          <p:cNvSpPr txBox="1">
            <a:spLocks/>
          </p:cNvSpPr>
          <p:nvPr/>
        </p:nvSpPr>
        <p:spPr bwMode="auto">
          <a:xfrm>
            <a:off x="8651026" y="4097034"/>
            <a:ext cx="907898" cy="27508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T-JOINT</a:t>
            </a:r>
          </a:p>
        </p:txBody>
      </p:sp>
      <p:sp>
        <p:nvSpPr>
          <p:cNvPr id="109" name="Заголовок 3"/>
          <p:cNvSpPr txBox="1">
            <a:spLocks/>
          </p:cNvSpPr>
          <p:nvPr/>
        </p:nvSpPr>
        <p:spPr bwMode="auto">
          <a:xfrm>
            <a:off x="9624072" y="4104634"/>
            <a:ext cx="884335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STATIC PRESSURE CHAMBER</a:t>
            </a:r>
          </a:p>
        </p:txBody>
      </p:sp>
      <p:sp>
        <p:nvSpPr>
          <p:cNvPr id="110" name="Заголовок 3"/>
          <p:cNvSpPr txBox="1">
            <a:spLocks/>
          </p:cNvSpPr>
          <p:nvPr/>
        </p:nvSpPr>
        <p:spPr bwMode="auto">
          <a:xfrm>
            <a:off x="5511501" y="4133511"/>
            <a:ext cx="583550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REACTOR-TO-NOZZLE JOINT </a:t>
            </a:r>
          </a:p>
        </p:txBody>
      </p:sp>
      <p:sp>
        <p:nvSpPr>
          <p:cNvPr id="111" name="Заголовок 3"/>
          <p:cNvSpPr txBox="1">
            <a:spLocks/>
          </p:cNvSpPr>
          <p:nvPr/>
        </p:nvSpPr>
        <p:spPr bwMode="auto">
          <a:xfrm>
            <a:off x="4883597" y="2938956"/>
            <a:ext cx="758198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Heat exchanger</a:t>
            </a:r>
          </a:p>
        </p:txBody>
      </p:sp>
      <p:sp>
        <p:nvSpPr>
          <p:cNvPr id="112" name="Заголовок 3"/>
          <p:cNvSpPr txBox="1">
            <a:spLocks/>
          </p:cNvSpPr>
          <p:nvPr/>
        </p:nvSpPr>
        <p:spPr bwMode="auto">
          <a:xfrm>
            <a:off x="7048690" y="2966310"/>
            <a:ext cx="1077003" cy="27508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              FUEL ASSEMBLY</a:t>
            </a:r>
          </a:p>
        </p:txBody>
      </p:sp>
      <p:sp>
        <p:nvSpPr>
          <p:cNvPr id="113" name="AutoShape 9"/>
          <p:cNvSpPr>
            <a:spLocks noChangeArrowheads="1"/>
          </p:cNvSpPr>
          <p:nvPr/>
        </p:nvSpPr>
        <p:spPr bwMode="auto">
          <a:xfrm>
            <a:off x="4201635" y="2185141"/>
            <a:ext cx="582164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14" name="Заголовок 3"/>
          <p:cNvSpPr txBox="1">
            <a:spLocks/>
          </p:cNvSpPr>
          <p:nvPr/>
        </p:nvSpPr>
        <p:spPr bwMode="auto">
          <a:xfrm>
            <a:off x="4201635" y="2960232"/>
            <a:ext cx="582164" cy="27508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REACTOR PLANT HOT LEG</a:t>
            </a:r>
          </a:p>
        </p:txBody>
      </p:sp>
      <p:sp>
        <p:nvSpPr>
          <p:cNvPr id="115" name="AutoShape 9"/>
          <p:cNvSpPr>
            <a:spLocks noChangeArrowheads="1"/>
          </p:cNvSpPr>
          <p:nvPr/>
        </p:nvSpPr>
        <p:spPr bwMode="auto">
          <a:xfrm>
            <a:off x="6377818" y="2192739"/>
            <a:ext cx="583549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16" name="Заголовок 3"/>
          <p:cNvSpPr txBox="1">
            <a:spLocks/>
          </p:cNvSpPr>
          <p:nvPr/>
        </p:nvSpPr>
        <p:spPr bwMode="auto">
          <a:xfrm>
            <a:off x="6399995" y="2957194"/>
            <a:ext cx="583549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VVER Reactor Plant</a:t>
            </a:r>
          </a:p>
        </p:txBody>
      </p:sp>
      <p:sp>
        <p:nvSpPr>
          <p:cNvPr id="117" name="AutoShape 9"/>
          <p:cNvSpPr>
            <a:spLocks noChangeArrowheads="1"/>
          </p:cNvSpPr>
          <p:nvPr/>
        </p:nvSpPr>
        <p:spPr bwMode="auto">
          <a:xfrm>
            <a:off x="8712016" y="2194260"/>
            <a:ext cx="582164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18" name="Заголовок 3"/>
          <p:cNvSpPr txBox="1">
            <a:spLocks/>
          </p:cNvSpPr>
          <p:nvPr/>
        </p:nvSpPr>
        <p:spPr bwMode="auto">
          <a:xfrm>
            <a:off x="8667659" y="2958714"/>
            <a:ext cx="670875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CONTAINMENT</a:t>
            </a:r>
          </a:p>
        </p:txBody>
      </p:sp>
      <p:cxnSp>
        <p:nvCxnSpPr>
          <p:cNvPr id="119" name="Соединительная линия уступом 118"/>
          <p:cNvCxnSpPr>
            <a:cxnSpLocks noChangeShapeType="1"/>
          </p:cNvCxnSpPr>
          <p:nvPr/>
        </p:nvCxnSpPr>
        <p:spPr bwMode="auto">
          <a:xfrm rot="5400000">
            <a:off x="5043385" y="2135739"/>
            <a:ext cx="495452" cy="47127"/>
          </a:xfrm>
          <a:prstGeom prst="bentConnector3">
            <a:avLst>
              <a:gd name="adj1" fmla="val 27884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" name="Соединительная линия уступом 119"/>
          <p:cNvCxnSpPr>
            <a:cxnSpLocks noChangeShapeType="1"/>
            <a:endCxn id="79" idx="0"/>
          </p:cNvCxnSpPr>
          <p:nvPr/>
        </p:nvCxnSpPr>
        <p:spPr bwMode="auto">
          <a:xfrm rot="5400000">
            <a:off x="4426066" y="1293493"/>
            <a:ext cx="270523" cy="1506694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Соединительная линия уступом 120"/>
          <p:cNvCxnSpPr>
            <a:cxnSpLocks noChangeShapeType="1"/>
            <a:endCxn id="77" idx="0"/>
          </p:cNvCxnSpPr>
          <p:nvPr/>
        </p:nvCxnSpPr>
        <p:spPr bwMode="auto">
          <a:xfrm rot="5400000">
            <a:off x="7585581" y="1913882"/>
            <a:ext cx="288761" cy="284152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Соединительная линия уступом 121"/>
          <p:cNvCxnSpPr>
            <a:cxnSpLocks noChangeShapeType="1"/>
            <a:endCxn id="115" idx="0"/>
          </p:cNvCxnSpPr>
          <p:nvPr/>
        </p:nvCxnSpPr>
        <p:spPr bwMode="auto">
          <a:xfrm rot="5400000">
            <a:off x="7129887" y="1450590"/>
            <a:ext cx="281161" cy="1203138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" name="Соединительная линия уступом 122"/>
          <p:cNvCxnSpPr>
            <a:cxnSpLocks noChangeShapeType="1"/>
            <a:endCxn id="117" idx="0"/>
          </p:cNvCxnSpPr>
          <p:nvPr/>
        </p:nvCxnSpPr>
        <p:spPr bwMode="auto">
          <a:xfrm rot="5400000">
            <a:off x="9529053" y="1409535"/>
            <a:ext cx="258772" cy="1310678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Соединительная линия уступом 123"/>
          <p:cNvCxnSpPr>
            <a:cxnSpLocks noChangeShapeType="1"/>
            <a:endCxn id="82" idx="0"/>
          </p:cNvCxnSpPr>
          <p:nvPr/>
        </p:nvCxnSpPr>
        <p:spPr bwMode="auto">
          <a:xfrm rot="5400000">
            <a:off x="9991610" y="1881210"/>
            <a:ext cx="267888" cy="376445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5" name="Picture 11" descr="C:\Documents and Settings\deulin_aa\Мои документы\Мои рисунки\Рисунок28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28" y="2212495"/>
            <a:ext cx="447711" cy="45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6" name="Соединительная линия уступом 125"/>
          <p:cNvCxnSpPr>
            <a:cxnSpLocks noChangeShapeType="1"/>
            <a:endCxn id="113" idx="0"/>
          </p:cNvCxnSpPr>
          <p:nvPr/>
        </p:nvCxnSpPr>
        <p:spPr bwMode="auto">
          <a:xfrm rot="5400000">
            <a:off x="4766913" y="1637378"/>
            <a:ext cx="273563" cy="821959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2"/>
          <a:stretch>
            <a:fillRect/>
          </a:stretch>
        </p:blipFill>
        <p:spPr bwMode="auto">
          <a:xfrm>
            <a:off x="8274006" y="4499777"/>
            <a:ext cx="995222" cy="49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Рисунок 127"/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2" t="49706" r="15268" b="10659"/>
          <a:stretch/>
        </p:blipFill>
        <p:spPr bwMode="auto">
          <a:xfrm>
            <a:off x="8260146" y="5486122"/>
            <a:ext cx="999380" cy="28116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9" name="Picture 10"/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01" r="9855"/>
          <a:stretch/>
        </p:blipFill>
        <p:spPr bwMode="auto">
          <a:xfrm>
            <a:off x="6732660" y="3443523"/>
            <a:ext cx="219004" cy="662628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0" name="Picture 2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97"/>
          <a:stretch/>
        </p:blipFill>
        <p:spPr bwMode="auto">
          <a:xfrm>
            <a:off x="6438804" y="3779399"/>
            <a:ext cx="271676" cy="28876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1" name="Picture 12" descr="screen"/>
          <p:cNvPicPr>
            <a:picLocks noChangeAspect="1" noChangeArrowheads="1"/>
          </p:cNvPicPr>
          <p:nvPr/>
        </p:nvPicPr>
        <p:blipFill>
          <a:blip r:embed="rId29"/>
          <a:srcRect r="13504"/>
          <a:stretch>
            <a:fillRect/>
          </a:stretch>
        </p:blipFill>
        <p:spPr bwMode="auto">
          <a:xfrm>
            <a:off x="6416627" y="3432885"/>
            <a:ext cx="316031" cy="220369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2" name="Picture 16" descr="pressure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0FFF4"/>
              </a:clrFrom>
              <a:clrTo>
                <a:srgbClr val="F0FFF4">
                  <a:alpha val="0"/>
                </a:srgbClr>
              </a:clrTo>
            </a:clrChange>
          </a:blip>
          <a:srcRect l="22737" r="18283"/>
          <a:stretch/>
        </p:blipFill>
        <p:spPr bwMode="auto">
          <a:xfrm>
            <a:off x="4225195" y="3349297"/>
            <a:ext cx="543353" cy="752295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3" name="Picture 17"/>
          <p:cNvPicPr>
            <a:picLocks noChangeAspect="1" noChangeArrowheads="1"/>
          </p:cNvPicPr>
          <p:nvPr/>
        </p:nvPicPr>
        <p:blipFill rotWithShape="1"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58" t="38763" r="46993" b="46822"/>
          <a:stretch/>
        </p:blipFill>
        <p:spPr bwMode="auto">
          <a:xfrm rot="5400000">
            <a:off x="4855802" y="3614119"/>
            <a:ext cx="575467" cy="205235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4" name="Picture 8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50" y="3452643"/>
            <a:ext cx="604342" cy="63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84" y="4495219"/>
            <a:ext cx="876018" cy="50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"/>
          <p:cNvPicPr>
            <a:picLocks noChangeAspect="1" noChangeArrowheads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03" t="50227" r="20988" b="16824"/>
          <a:stretch/>
        </p:blipFill>
        <p:spPr bwMode="auto">
          <a:xfrm>
            <a:off x="3505811" y="4603124"/>
            <a:ext cx="1043736" cy="275083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7" name="Picture 4" descr="TBJ-Tcontur"/>
          <p:cNvPicPr>
            <a:picLocks noChangeAspect="1" noChangeArrowheads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402"/>
          <a:stretch/>
        </p:blipFill>
        <p:spPr bwMode="auto">
          <a:xfrm>
            <a:off x="7065326" y="4580328"/>
            <a:ext cx="1043736" cy="35715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8" name="Picture 6"/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8166" y="5376699"/>
            <a:ext cx="264746" cy="28268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9" name="Picture 7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1544" y="5376698"/>
            <a:ext cx="267519" cy="335873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0" name="Picture 41"/>
          <p:cNvPicPr>
            <a:picLocks noChangeAspect="1" noChangeArrowheads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822"/>
          <a:stretch/>
        </p:blipFill>
        <p:spPr bwMode="auto">
          <a:xfrm>
            <a:off x="3992332" y="5557551"/>
            <a:ext cx="282765" cy="308518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1" name="Picture 10"/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7097" y="5557552"/>
            <a:ext cx="268904" cy="302439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2" name="AutoShape 9"/>
          <p:cNvSpPr>
            <a:spLocks noChangeArrowheads="1"/>
          </p:cNvSpPr>
          <p:nvPr/>
        </p:nvSpPr>
        <p:spPr bwMode="auto">
          <a:xfrm>
            <a:off x="5511501" y="3352338"/>
            <a:ext cx="583550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43" name="AutoShape 9"/>
          <p:cNvSpPr>
            <a:spLocks noChangeArrowheads="1"/>
          </p:cNvSpPr>
          <p:nvPr/>
        </p:nvSpPr>
        <p:spPr bwMode="auto">
          <a:xfrm>
            <a:off x="4186386" y="3338660"/>
            <a:ext cx="582164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44" name="AutoShape 9"/>
          <p:cNvSpPr>
            <a:spLocks noChangeArrowheads="1"/>
          </p:cNvSpPr>
          <p:nvPr/>
        </p:nvSpPr>
        <p:spPr bwMode="auto">
          <a:xfrm>
            <a:off x="3516899" y="3356898"/>
            <a:ext cx="582164" cy="78269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45" name="Заголовок 3"/>
          <p:cNvSpPr txBox="1">
            <a:spLocks/>
          </p:cNvSpPr>
          <p:nvPr/>
        </p:nvSpPr>
        <p:spPr bwMode="auto">
          <a:xfrm>
            <a:off x="3501650" y="4119832"/>
            <a:ext cx="583550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SPACE NPS DISCHARGE CHAMBER</a:t>
            </a:r>
          </a:p>
        </p:txBody>
      </p:sp>
      <p:sp>
        <p:nvSpPr>
          <p:cNvPr id="146" name="AutoShape 9"/>
          <p:cNvSpPr>
            <a:spLocks noChangeArrowheads="1"/>
          </p:cNvSpPr>
          <p:nvPr/>
        </p:nvSpPr>
        <p:spPr bwMode="auto">
          <a:xfrm>
            <a:off x="7041758" y="3569666"/>
            <a:ext cx="1077003" cy="551684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pic>
        <p:nvPicPr>
          <p:cNvPr id="147" name="Picture 18" descr="k4"/>
          <p:cNvPicPr>
            <a:picLocks noChangeAspect="1" noChangeArrowheads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436"/>
          <a:stretch/>
        </p:blipFill>
        <p:spPr bwMode="auto">
          <a:xfrm>
            <a:off x="9624071" y="3753561"/>
            <a:ext cx="525332" cy="338913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8" name="Заголовок 3"/>
          <p:cNvSpPr txBox="1">
            <a:spLocks/>
          </p:cNvSpPr>
          <p:nvPr/>
        </p:nvSpPr>
        <p:spPr bwMode="auto">
          <a:xfrm>
            <a:off x="7070868" y="4121350"/>
            <a:ext cx="1077003" cy="27508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SPACER AND INTENSIFIER GRIDS</a:t>
            </a:r>
          </a:p>
        </p:txBody>
      </p:sp>
      <p:sp>
        <p:nvSpPr>
          <p:cNvPr id="149" name="AutoShape 9"/>
          <p:cNvSpPr>
            <a:spLocks noChangeArrowheads="1"/>
          </p:cNvSpPr>
          <p:nvPr/>
        </p:nvSpPr>
        <p:spPr bwMode="auto">
          <a:xfrm>
            <a:off x="4855876" y="3344739"/>
            <a:ext cx="583549" cy="781171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sp>
        <p:nvSpPr>
          <p:cNvPr id="150" name="Заголовок 3"/>
          <p:cNvSpPr txBox="1">
            <a:spLocks/>
          </p:cNvSpPr>
          <p:nvPr/>
        </p:nvSpPr>
        <p:spPr bwMode="auto">
          <a:xfrm>
            <a:off x="6106138" y="4232295"/>
            <a:ext cx="1074231" cy="100303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FUEL ASSEMBLY TOP NOZZLE </a:t>
            </a:r>
          </a:p>
        </p:txBody>
      </p:sp>
      <p:sp>
        <p:nvSpPr>
          <p:cNvPr id="151" name="AutoShape 9"/>
          <p:cNvSpPr>
            <a:spLocks noChangeArrowheads="1"/>
          </p:cNvSpPr>
          <p:nvPr/>
        </p:nvSpPr>
        <p:spPr bwMode="auto">
          <a:xfrm>
            <a:off x="6387517" y="3362976"/>
            <a:ext cx="583550" cy="782693"/>
          </a:xfrm>
          <a:prstGeom prst="roundRect">
            <a:avLst>
              <a:gd name="adj" fmla="val 16667"/>
            </a:avLst>
          </a:prstGeom>
          <a:noFill/>
          <a:ln w="6350">
            <a:solidFill>
              <a:schemeClr val="accent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60896" rIns="0" bIns="60896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99" dirty="0">
              <a:solidFill>
                <a:prstClr val="black">
                  <a:lumMod val="75000"/>
                  <a:lumOff val="25000"/>
                </a:prst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cxnSp>
        <p:nvCxnSpPr>
          <p:cNvPr id="152" name="Прямая со стрелкой 151"/>
          <p:cNvCxnSpPr>
            <a:cxnSpLocks noChangeShapeType="1"/>
            <a:stCxn id="115" idx="3"/>
            <a:endCxn id="77" idx="1"/>
          </p:cNvCxnSpPr>
          <p:nvPr/>
        </p:nvCxnSpPr>
        <p:spPr bwMode="auto">
          <a:xfrm>
            <a:off x="6961367" y="2583323"/>
            <a:ext cx="87324" cy="6080"/>
          </a:xfrm>
          <a:prstGeom prst="straightConnector1">
            <a:avLst/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" name="Прямая со стрелкой 152"/>
          <p:cNvCxnSpPr>
            <a:cxnSpLocks noChangeShapeType="1"/>
            <a:endCxn id="144" idx="0"/>
          </p:cNvCxnSpPr>
          <p:nvPr/>
        </p:nvCxnSpPr>
        <p:spPr bwMode="auto">
          <a:xfrm>
            <a:off x="3807979" y="2958713"/>
            <a:ext cx="0" cy="398185"/>
          </a:xfrm>
          <a:prstGeom prst="straightConnector1">
            <a:avLst/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" name="Заголовок 3"/>
          <p:cNvSpPr txBox="1">
            <a:spLocks/>
          </p:cNvSpPr>
          <p:nvPr/>
        </p:nvSpPr>
        <p:spPr bwMode="auto">
          <a:xfrm>
            <a:off x="3515511" y="2969352"/>
            <a:ext cx="583550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REACTOR PLANT COLD LEG</a:t>
            </a:r>
          </a:p>
        </p:txBody>
      </p:sp>
      <p:cxnSp>
        <p:nvCxnSpPr>
          <p:cNvPr id="155" name="Прямая со стрелкой 154"/>
          <p:cNvCxnSpPr>
            <a:cxnSpLocks noChangeShapeType="1"/>
            <a:stCxn id="112" idx="0"/>
            <a:endCxn id="146" idx="0"/>
          </p:cNvCxnSpPr>
          <p:nvPr/>
        </p:nvCxnSpPr>
        <p:spPr bwMode="auto">
          <a:xfrm flipH="1">
            <a:off x="7580953" y="2966310"/>
            <a:ext cx="5544" cy="603356"/>
          </a:xfrm>
          <a:prstGeom prst="straightConnector1">
            <a:avLst/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Соединительная линия уступом 155"/>
          <p:cNvCxnSpPr>
            <a:cxnSpLocks noChangeShapeType="1"/>
            <a:stCxn id="112" idx="0"/>
            <a:endCxn id="151" idx="0"/>
          </p:cNvCxnSpPr>
          <p:nvPr/>
        </p:nvCxnSpPr>
        <p:spPr bwMode="auto">
          <a:xfrm rot="16200000" flipH="1" flipV="1">
            <a:off x="6934218" y="2710693"/>
            <a:ext cx="396665" cy="907898"/>
          </a:xfrm>
          <a:prstGeom prst="bentConnector3">
            <a:avLst>
              <a:gd name="adj1" fmla="val 52917"/>
            </a:avLst>
          </a:prstGeom>
          <a:noFill/>
          <a:ln w="6350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Прямая со стрелкой 156"/>
          <p:cNvCxnSpPr>
            <a:cxnSpLocks noChangeShapeType="1"/>
            <a:stCxn id="158" idx="0"/>
          </p:cNvCxnSpPr>
          <p:nvPr/>
        </p:nvCxnSpPr>
        <p:spPr bwMode="auto">
          <a:xfrm>
            <a:off x="9969212" y="2957191"/>
            <a:ext cx="8316" cy="612474"/>
          </a:xfrm>
          <a:prstGeom prst="straightConnector1">
            <a:avLst/>
          </a:prstGeom>
          <a:noFill/>
          <a:ln w="63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" name="Заголовок 3"/>
          <p:cNvSpPr txBox="1">
            <a:spLocks/>
          </p:cNvSpPr>
          <p:nvPr/>
        </p:nvSpPr>
        <p:spPr bwMode="auto">
          <a:xfrm>
            <a:off x="9430017" y="2957194"/>
            <a:ext cx="1077003" cy="276601"/>
          </a:xfrm>
          <a:prstGeom prst="rect">
            <a:avLst/>
          </a:prstGeom>
          <a:noFill/>
          <a:ln w="6350"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ELECTRIC ROOM</a:t>
            </a:r>
          </a:p>
        </p:txBody>
      </p:sp>
      <p:sp>
        <p:nvSpPr>
          <p:cNvPr id="159" name="Заголовок 3"/>
          <p:cNvSpPr txBox="1">
            <a:spLocks/>
          </p:cNvSpPr>
          <p:nvPr/>
        </p:nvSpPr>
        <p:spPr bwMode="auto">
          <a:xfrm>
            <a:off x="6000079" y="1510565"/>
            <a:ext cx="1687579" cy="26390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VVER REACTOR PLANT</a:t>
            </a:r>
          </a:p>
        </p:txBody>
      </p:sp>
      <p:sp>
        <p:nvSpPr>
          <p:cNvPr id="160" name="Заголовок 3"/>
          <p:cNvSpPr txBox="1">
            <a:spLocks/>
          </p:cNvSpPr>
          <p:nvPr/>
        </p:nvSpPr>
        <p:spPr bwMode="auto">
          <a:xfrm>
            <a:off x="3218345" y="1534422"/>
            <a:ext cx="1975344" cy="30420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MARINE NUCLEAR PROPULSION PLANT</a:t>
            </a:r>
          </a:p>
        </p:txBody>
      </p:sp>
      <p:sp>
        <p:nvSpPr>
          <p:cNvPr id="161" name="Заголовок 3"/>
          <p:cNvSpPr txBox="1">
            <a:spLocks/>
          </p:cNvSpPr>
          <p:nvPr/>
        </p:nvSpPr>
        <p:spPr bwMode="auto">
          <a:xfrm>
            <a:off x="8393999" y="1494666"/>
            <a:ext cx="1678267" cy="25581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3755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787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61820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15759"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69886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23638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177394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31362" algn="l" defTabSz="907879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defTabSz="12180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rPr>
              <a:t>VVER NPP UNIT REACTOR PLANT</a:t>
            </a:r>
          </a:p>
        </p:txBody>
      </p:sp>
      <p:sp>
        <p:nvSpPr>
          <p:cNvPr id="162" name="Скругленный прямоугольник 161"/>
          <p:cNvSpPr/>
          <p:nvPr/>
        </p:nvSpPr>
        <p:spPr>
          <a:xfrm>
            <a:off x="572701" y="1947663"/>
            <a:ext cx="11233696" cy="1289495"/>
          </a:xfrm>
          <a:prstGeom prst="roundRect">
            <a:avLst>
              <a:gd name="adj" fmla="val 11493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8072"/>
            <a:endParaRPr lang="ru-RU" sz="2131" dirty="0">
              <a:solidFill>
                <a:prstClr val="white"/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163" name="Скругленный прямоугольник 162"/>
          <p:cNvSpPr/>
          <p:nvPr/>
        </p:nvSpPr>
        <p:spPr>
          <a:xfrm>
            <a:off x="572702" y="3290568"/>
            <a:ext cx="11222138" cy="1080027"/>
          </a:xfrm>
          <a:prstGeom prst="roundRect">
            <a:avLst>
              <a:gd name="adj" fmla="val 11493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8072"/>
            <a:endParaRPr lang="ru-RU" sz="2131" dirty="0">
              <a:solidFill>
                <a:prstClr val="white"/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164" name="Скругленный прямоугольник 163"/>
          <p:cNvSpPr/>
          <p:nvPr/>
        </p:nvSpPr>
        <p:spPr>
          <a:xfrm>
            <a:off x="572702" y="4425307"/>
            <a:ext cx="11222138" cy="1791829"/>
          </a:xfrm>
          <a:prstGeom prst="roundRect">
            <a:avLst>
              <a:gd name="adj" fmla="val 8762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1" tIns="60896" rIns="121791" bIns="60896" rtlCol="0" anchor="ctr"/>
          <a:lstStyle/>
          <a:p>
            <a:pPr algn="ctr" defTabSz="1218072"/>
            <a:endParaRPr lang="ru-RU" sz="2131" dirty="0">
              <a:solidFill>
                <a:prstClr val="white"/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pic>
        <p:nvPicPr>
          <p:cNvPr id="165" name="Picture 6"/>
          <p:cNvPicPr>
            <a:picLocks noChangeAspect="1" noChangeArrowheads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19147" y="1291502"/>
            <a:ext cx="389258" cy="6439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6" name="Picture 2" descr="РИТМ-200 с нижними ЦНПК 3D"/>
          <p:cNvPicPr>
            <a:picLocks noChangeAspect="1" noChangeArrowheads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61310" y="1222798"/>
            <a:ext cx="591174" cy="1030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7" name="Picture 14" descr="ру"/>
          <p:cNvPicPr>
            <a:picLocks noChangeAspect="1" noChangeArrowheads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1" r="46529"/>
          <a:stretch>
            <a:fillRect/>
          </a:stretch>
        </p:blipFill>
        <p:spPr bwMode="auto">
          <a:xfrm>
            <a:off x="7812435" y="1283255"/>
            <a:ext cx="417615" cy="979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591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719666" y="1966679"/>
            <a:ext cx="10742232" cy="1697204"/>
          </a:xfrm>
        </p:spPr>
        <p:txBody>
          <a:bodyPr/>
          <a:lstStyle/>
          <a:p>
            <a:r>
              <a:rPr lang="en-US" dirty="0"/>
              <a:t>Thank you for your </a:t>
            </a:r>
            <a:endParaRPr lang="en-US" dirty="0" smtClean="0"/>
          </a:p>
          <a:p>
            <a:r>
              <a:rPr lang="en-US" dirty="0" smtClean="0"/>
              <a:t>attention</a:t>
            </a:r>
            <a:r>
              <a:rPr lang="en-US" dirty="0"/>
              <a:t>!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NOVEMBER 2022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defTabSz="1218072">
              <a:spcBef>
                <a:spcPct val="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Dmitry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Fomichev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Rosatom Light" pitchFamily="34" charset="-52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 dirty="0"/>
              <a:t>Director of R&amp;D and mathematical modelling digital products, PhD</a:t>
            </a:r>
          </a:p>
          <a:p>
            <a:r>
              <a:rPr lang="en-US" sz="1600" dirty="0"/>
              <a:t>Block of Digitalization</a:t>
            </a:r>
          </a:p>
          <a:p>
            <a:r>
              <a:rPr lang="en-US" sz="1600" dirty="0"/>
              <a:t>State Atomic Energy ROSATOM | </a:t>
            </a:r>
            <a:r>
              <a:rPr lang="en-US" sz="1600" dirty="0" smtClean="0"/>
              <a:t>CIFRUM</a:t>
            </a:r>
            <a:endParaRPr lang="en-US" sz="1600" dirty="0"/>
          </a:p>
          <a:p>
            <a:r>
              <a:rPr lang="en-US" sz="1600" dirty="0"/>
              <a:t>Mob.: +7 925 617 4947</a:t>
            </a:r>
          </a:p>
          <a:p>
            <a:r>
              <a:rPr lang="en-US" sz="1600" dirty="0"/>
              <a:t>E-mail: DVaFomichev@rosatom.ru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33" y="4170345"/>
            <a:ext cx="1534750" cy="15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World computer engineering</a:t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47185048"/>
              </p:ext>
            </p:extLst>
          </p:nvPr>
        </p:nvGraphicFramePr>
        <p:xfrm>
          <a:off x="-24033" y="2144065"/>
          <a:ext cx="4679559" cy="283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251848" y="2680189"/>
            <a:ext cx="1503541" cy="1322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8868">
              <a:spcAft>
                <a:spcPts val="1312"/>
              </a:spcAft>
              <a:tabLst>
                <a:tab pos="395614" algn="l"/>
              </a:tabLst>
            </a:pPr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5% </a:t>
            </a:r>
            <a:r>
              <a:rPr sz="1332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/>
            </a:r>
            <a:br>
              <a:rPr sz="1332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</a:b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of products are developed by </a:t>
            </a:r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not using simulation modeling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24718" y="2780235"/>
            <a:ext cx="163715" cy="388255"/>
          </a:xfrm>
          <a:prstGeom prst="rect">
            <a:avLst/>
          </a:prstGeom>
          <a:solidFill>
            <a:srgbClr val="467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1332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39315" y="2780235"/>
            <a:ext cx="163715" cy="388255"/>
          </a:xfrm>
          <a:prstGeom prst="rect">
            <a:avLst/>
          </a:prstGeom>
          <a:solidFill>
            <a:srgbClr val="559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1332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02053" y="2680189"/>
            <a:ext cx="1993882" cy="15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8868"/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MORE THAN 30% </a:t>
            </a:r>
          </a:p>
          <a:p>
            <a:pPr defTabSz="1498868">
              <a:spcAft>
                <a:spcPts val="1312"/>
              </a:spcAft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of products are developed by using simulation modeling of </a:t>
            </a:r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low-scale </a:t>
            </a: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analogues of developed systems and products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55692" y="2780235"/>
            <a:ext cx="163715" cy="388255"/>
          </a:xfrm>
          <a:prstGeom prst="rect">
            <a:avLst/>
          </a:prstGeom>
          <a:solidFill>
            <a:srgbClr val="84A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1332" dirty="0">
              <a:solidFill>
                <a:prstClr val="white"/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7861" y="2680188"/>
            <a:ext cx="2058240" cy="15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8868"/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50% </a:t>
            </a:r>
          </a:p>
          <a:p>
            <a:pPr defTabSz="1498868"/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of high-tech products are developed by using simulation modeling of </a:t>
            </a:r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parts</a:t>
            </a: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 of developed complex systems and products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37568" y="2780235"/>
            <a:ext cx="163715" cy="388255"/>
          </a:xfrm>
          <a:prstGeom prst="rect">
            <a:avLst/>
          </a:prstGeom>
          <a:solidFill>
            <a:srgbClr val="B8C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1332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28374" y="2680189"/>
            <a:ext cx="1993882" cy="1322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98868"/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MORE THAN 15%</a:t>
            </a:r>
            <a:r>
              <a:rPr lang="en-US" sz="1332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 </a:t>
            </a:r>
          </a:p>
          <a:p>
            <a:pPr defTabSz="1498868">
              <a:spcAft>
                <a:spcPts val="1312"/>
              </a:spcAft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of products are developed by using </a:t>
            </a:r>
            <a:r>
              <a:rPr lang="ru-RU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       </a:t>
            </a:r>
            <a:r>
              <a:rPr lang="en-US" sz="1332" b="1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full-scale </a:t>
            </a: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simulation modeling of developed systems and products </a:t>
            </a:r>
          </a:p>
        </p:txBody>
      </p:sp>
    </p:spTree>
    <p:extLst>
      <p:ext uri="{BB962C8B-B14F-4D97-AF65-F5344CB8AC3E}">
        <p14:creationId xmlns:p14="http://schemas.microsoft.com/office/powerpoint/2010/main" val="52985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LOGOS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A multiphysics engineering simulation software</a:t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endParaRPr lang="ru-RU" b="0" dirty="0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11541467" y="6353646"/>
            <a:ext cx="497686" cy="3647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r">
              <a:defRPr sz="700">
                <a:latin typeface="+mj-lt"/>
              </a:defRPr>
            </a:lvl1pPr>
          </a:lstStyle>
          <a:p>
            <a:pPr defTabSz="1218072"/>
            <a:fld id="{B19B0651-EE4F-4900-A07F-96A6BFA9D0F0}" type="slidenum">
              <a:rPr lang="ru-RU" sz="932">
                <a:solidFill>
                  <a:prstClr val="black"/>
                </a:solidFill>
                <a:latin typeface="Arial"/>
              </a:rPr>
              <a:pPr defTabSz="1218072"/>
              <a:t>3</a:t>
            </a:fld>
            <a:endParaRPr lang="en-US" sz="932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776348" y="2661625"/>
            <a:ext cx="2302124" cy="984057"/>
            <a:chOff x="3756002" y="3320313"/>
            <a:chExt cx="1728192" cy="738726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270526" y="3320313"/>
              <a:ext cx="1025894" cy="440458"/>
              <a:chOff x="1299062" y="2490446"/>
              <a:chExt cx="1025894" cy="44045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299062" y="2646139"/>
                <a:ext cx="1025894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PLATFORM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756002" y="3774371"/>
              <a:ext cx="1728192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Design model and third-party software integration</a:t>
              </a:r>
            </a:p>
          </p:txBody>
        </p:sp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3854467" y="3362186"/>
              <a:ext cx="396000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500FC-EBD7-5B4F-B5F9-5FE2F2F3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132" y="3416118"/>
              <a:ext cx="284670" cy="288136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094454" y="2406179"/>
            <a:ext cx="2322729" cy="1127495"/>
            <a:chOff x="4427985" y="3685085"/>
            <a:chExt cx="1743660" cy="846404"/>
          </a:xfrm>
        </p:grpSpPr>
        <p:sp>
          <p:nvSpPr>
            <p:cNvPr id="21" name="TextBox 20"/>
            <p:cNvSpPr txBox="1"/>
            <p:nvPr/>
          </p:nvSpPr>
          <p:spPr>
            <a:xfrm>
              <a:off x="4427985" y="4139143"/>
              <a:ext cx="1743660" cy="39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Nuclear industry-designed solution for special cases simulation for nuclear industry enterprises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526450" y="3685085"/>
              <a:ext cx="1123926" cy="440458"/>
              <a:chOff x="4526450" y="3685085"/>
              <a:chExt cx="1123926" cy="440458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942509" y="3685085"/>
                <a:ext cx="707867" cy="440458"/>
                <a:chOff x="1299062" y="2490446"/>
                <a:chExt cx="707867" cy="440458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1299062" y="2490446"/>
                  <a:ext cx="707867" cy="28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072"/>
                  <a:r>
                    <a:rPr lang="en-US" sz="1865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satom" panose="020B0604020202020204" charset="-52"/>
                      <a:ea typeface="Rosatom" panose="020B0604020202020204" charset="-52"/>
                    </a:rPr>
                    <a:t>LOGOS</a:t>
                  </a:r>
                  <a:endParaRPr lang="en-US" sz="2398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299062" y="2646139"/>
                  <a:ext cx="616460" cy="28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072"/>
                  <a:r>
                    <a:rPr lang="en-US" sz="1865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satom" panose="020B0604020202020204" charset="-52"/>
                      <a:ea typeface="Rosatom" panose="020B0604020202020204" charset="-52"/>
                    </a:rPr>
                    <a:t>ATOM</a:t>
                  </a:r>
                  <a:endParaRPr lang="en-US" sz="2398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4526450" y="3726958"/>
                <a:ext cx="396000" cy="396000"/>
                <a:chOff x="4526450" y="3726958"/>
                <a:chExt cx="396000" cy="396000"/>
              </a:xfrm>
            </p:grpSpPr>
            <p:sp>
              <p:nvSpPr>
                <p:cNvPr id="25" name="Скругленный прямоугольник 24">
                  <a:extLst>
                    <a:ext uri="{FF2B5EF4-FFF2-40B4-BE49-F238E27FC236}">
                      <a16:creationId xmlns:a16="http://schemas.microsoft.com/office/drawing/2014/main" id="{80EA69B7-5F73-E540-B8EC-B5DEAE59808F}"/>
                    </a:ext>
                  </a:extLst>
                </p:cNvPr>
                <p:cNvSpPr/>
                <p:nvPr/>
              </p:nvSpPr>
              <p:spPr>
                <a:xfrm>
                  <a:off x="4526450" y="3726958"/>
                  <a:ext cx="396000" cy="396000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072"/>
                  <a:endParaRPr lang="ru-RU" sz="1599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40" t="14535" r="69625" b="12303"/>
                <a:stretch/>
              </p:blipFill>
              <p:spPr>
                <a:xfrm>
                  <a:off x="4562450" y="3763288"/>
                  <a:ext cx="324000" cy="32334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" name="Группа 28"/>
          <p:cNvGrpSpPr/>
          <p:nvPr/>
        </p:nvGrpSpPr>
        <p:grpSpPr>
          <a:xfrm>
            <a:off x="2260142" y="1884967"/>
            <a:ext cx="2414013" cy="984057"/>
            <a:chOff x="683569" y="2542829"/>
            <a:chExt cx="1812186" cy="738726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1198093" y="2542829"/>
              <a:ext cx="1297662" cy="440458"/>
              <a:chOff x="1299062" y="2490446"/>
              <a:chExt cx="1297662" cy="44045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299062" y="2646139"/>
                <a:ext cx="1297662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/>
                    </a:solidFill>
                    <a:latin typeface="Rosatom" panose="020B0604020202020204" charset="-52"/>
                    <a:ea typeface="Rosatom" panose="020B0604020202020204" charset="-52"/>
                  </a:rPr>
                  <a:t>AERO</a:t>
                </a:r>
                <a:r>
                  <a:rPr lang="ru-RU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  <a:sym typeface="Symbol" panose="05050102010706020507" pitchFamily="18" charset="2"/>
                  </a:rPr>
                  <a:t></a:t>
                </a:r>
                <a:r>
                  <a:rPr lang="en-US" sz="1865" dirty="0" smtClean="0">
                    <a:solidFill>
                      <a:prstClr val="black"/>
                    </a:solidFill>
                    <a:latin typeface="Rosatom" panose="020B0604020202020204" charset="-52"/>
                    <a:ea typeface="Rosatom" panose="020B0604020202020204" charset="-52"/>
                  </a:rPr>
                  <a:t>HYDRO</a:t>
                </a:r>
                <a:endParaRPr lang="en-US" sz="186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83569" y="2996887"/>
              <a:ext cx="1656183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Simulation of processes in air, fluid, and gas media </a:t>
              </a: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782034" y="2584702"/>
              <a:ext cx="396000" cy="396000"/>
              <a:chOff x="782034" y="2584702"/>
              <a:chExt cx="396000" cy="396000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4AA92332-4781-2245-809A-BA59A12CA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tx1">
                    <a:lumMod val="75000"/>
                    <a:lumOff val="2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32" y="2660065"/>
                <a:ext cx="258004" cy="245275"/>
              </a:xfrm>
              <a:prstGeom prst="rect">
                <a:avLst/>
              </a:prstGeom>
            </p:spPr>
          </p:pic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782034" y="2584702"/>
                <a:ext cx="396000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</p:grpSp>
      <p:grpSp>
        <p:nvGrpSpPr>
          <p:cNvPr id="37" name="Группа 36"/>
          <p:cNvGrpSpPr/>
          <p:nvPr/>
        </p:nvGrpSpPr>
        <p:grpSpPr>
          <a:xfrm>
            <a:off x="383104" y="3019616"/>
            <a:ext cx="1982546" cy="984057"/>
            <a:chOff x="539553" y="2182789"/>
            <a:chExt cx="1488286" cy="738726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1054076" y="2182789"/>
              <a:ext cx="973763" cy="440458"/>
              <a:chOff x="1299062" y="2490446"/>
              <a:chExt cx="973763" cy="440458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99062" y="2646139"/>
                <a:ext cx="973763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THERMAL 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39553" y="2636847"/>
              <a:ext cx="1332108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Heat transfer and phase transition process simulation</a:t>
              </a: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630503" y="2224662"/>
              <a:ext cx="415160" cy="396000"/>
              <a:chOff x="630503" y="2224662"/>
              <a:chExt cx="415160" cy="396000"/>
            </a:xfrm>
          </p:grpSpPr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638017" y="2224662"/>
                <a:ext cx="396000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DDE5C35A-FCDA-1F42-B0BE-B0CD09B20E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0" t="7336" r="929" b="12750"/>
              <a:stretch/>
            </p:blipFill>
            <p:spPr>
              <a:xfrm>
                <a:off x="630503" y="2254759"/>
                <a:ext cx="415160" cy="332127"/>
              </a:xfrm>
              <a:prstGeom prst="rect">
                <a:avLst/>
              </a:prstGeom>
            </p:spPr>
          </p:pic>
        </p:grpSp>
      </p:grpSp>
      <p:grpSp>
        <p:nvGrpSpPr>
          <p:cNvPr id="45" name="Группа 44"/>
          <p:cNvGrpSpPr/>
          <p:nvPr/>
        </p:nvGrpSpPr>
        <p:grpSpPr>
          <a:xfrm>
            <a:off x="2299350" y="3019616"/>
            <a:ext cx="2328796" cy="984057"/>
            <a:chOff x="539552" y="3294211"/>
            <a:chExt cx="1748214" cy="738726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1054076" y="3294211"/>
              <a:ext cx="1233690" cy="440458"/>
              <a:chOff x="1299062" y="2490446"/>
              <a:chExt cx="1233690" cy="440458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299062" y="2646139"/>
                <a:ext cx="1233690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MECHANICAL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39552" y="3748269"/>
              <a:ext cx="1613821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Static and dynamic mechanical and strength process simulation</a:t>
              </a:r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638017" y="3336084"/>
              <a:ext cx="396000" cy="396000"/>
              <a:chOff x="638017" y="3336084"/>
              <a:chExt cx="396000" cy="396000"/>
            </a:xfrm>
          </p:grpSpPr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638017" y="3336084"/>
                <a:ext cx="396000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D0D0239D-9470-174B-AE23-07A38274BD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4531" r="3005" b="-1"/>
              <a:stretch/>
            </p:blipFill>
            <p:spPr>
              <a:xfrm>
                <a:off x="707938" y="3402251"/>
                <a:ext cx="256158" cy="252000"/>
              </a:xfrm>
              <a:prstGeom prst="rect">
                <a:avLst/>
              </a:prstGeom>
            </p:spPr>
          </p:pic>
        </p:grpSp>
      </p:grpSp>
      <p:grpSp>
        <p:nvGrpSpPr>
          <p:cNvPr id="53" name="Группа 52"/>
          <p:cNvGrpSpPr/>
          <p:nvPr/>
        </p:nvGrpSpPr>
        <p:grpSpPr>
          <a:xfrm>
            <a:off x="343897" y="1884967"/>
            <a:ext cx="1918224" cy="984057"/>
            <a:chOff x="4979892" y="1205979"/>
            <a:chExt cx="1422959" cy="738726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5494416" y="1205979"/>
              <a:ext cx="875767" cy="440458"/>
              <a:chOff x="1299062" y="2490446"/>
              <a:chExt cx="875767" cy="440458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299062" y="2490446"/>
                <a:ext cx="699491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299062" y="2646139"/>
                <a:ext cx="8757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PREPOST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4979892" y="1660037"/>
              <a:ext cx="1422959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Design model preparation and results analysis</a:t>
              </a:r>
            </a:p>
          </p:txBody>
        </p:sp>
        <p:sp>
          <p:nvSpPr>
            <p:cNvPr id="56" name="Скругленный прямоугольник 55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5078357" y="1247852"/>
              <a:ext cx="396000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0AEA4D15-E5CB-8240-9DF4-8632C80C4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3"/>
            <a:stretch/>
          </p:blipFill>
          <p:spPr>
            <a:xfrm>
              <a:off x="5172178" y="1276747"/>
              <a:ext cx="208359" cy="33821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383107" y="4082030"/>
            <a:ext cx="3133697" cy="984057"/>
            <a:chOff x="6156176" y="2070075"/>
            <a:chExt cx="2352448" cy="738726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6670700" y="2070075"/>
              <a:ext cx="1837924" cy="440458"/>
              <a:chOff x="1299062" y="2490446"/>
              <a:chExt cx="1837924" cy="440458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299062" y="2646139"/>
                <a:ext cx="1837924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ELECTROMAGNETICS</a:t>
                </a:r>
                <a:endParaRPr lang="en-US" sz="186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6156176" y="2524133"/>
              <a:ext cx="1434885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Electromagnetic process simulation</a:t>
              </a:r>
            </a:p>
          </p:txBody>
        </p:sp>
        <p:sp>
          <p:nvSpPr>
            <p:cNvPr id="63" name="Скругленный прямоугольник 62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6258397" y="2120040"/>
              <a:ext cx="396000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6565" y="2161068"/>
              <a:ext cx="359665" cy="313945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>
            <a:off x="354482" y="5144444"/>
            <a:ext cx="2725186" cy="1127495"/>
            <a:chOff x="4427985" y="3582243"/>
            <a:chExt cx="2045782" cy="846404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4948670" y="3582243"/>
              <a:ext cx="1525097" cy="440458"/>
              <a:chOff x="1299062" y="2490446"/>
              <a:chExt cx="1507050" cy="4404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299062" y="2490446"/>
                <a:ext cx="699491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299062" y="2646139"/>
                <a:ext cx="1507050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HYDROGEOLOGY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4427985" y="4036301"/>
              <a:ext cx="1440000" cy="39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>
                <a:defRPr/>
              </a:pPr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Surface runoff and subsurface fluid dynamics process simulation</a:t>
              </a:r>
            </a:p>
          </p:txBody>
        </p:sp>
        <p:grpSp>
          <p:nvGrpSpPr>
            <p:cNvPr id="70" name="Группа 69"/>
            <p:cNvGrpSpPr/>
            <p:nvPr/>
          </p:nvGrpSpPr>
          <p:grpSpPr>
            <a:xfrm>
              <a:off x="4527629" y="3624116"/>
              <a:ext cx="400742" cy="396000"/>
              <a:chOff x="4527629" y="3624116"/>
              <a:chExt cx="400742" cy="396000"/>
            </a:xfrm>
          </p:grpSpPr>
          <p:sp>
            <p:nvSpPr>
              <p:cNvPr id="71" name="Скругленный прямоугольник 70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4527629" y="3624116"/>
                <a:ext cx="400742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grpSp>
            <p:nvGrpSpPr>
              <p:cNvPr id="72" name="Группа 71"/>
              <p:cNvGrpSpPr/>
              <p:nvPr/>
            </p:nvGrpSpPr>
            <p:grpSpPr>
              <a:xfrm>
                <a:off x="4618200" y="3726858"/>
                <a:ext cx="219600" cy="190517"/>
                <a:chOff x="4991955" y="3919846"/>
                <a:chExt cx="226537" cy="203696"/>
              </a:xfrm>
            </p:grpSpPr>
            <p:sp>
              <p:nvSpPr>
                <p:cNvPr id="73" name="Равнобедренный треугольник 72"/>
                <p:cNvSpPr/>
                <p:nvPr/>
              </p:nvSpPr>
              <p:spPr>
                <a:xfrm flipV="1">
                  <a:off x="4997224" y="3919846"/>
                  <a:ext cx="216000" cy="180000"/>
                </a:xfrm>
                <a:prstGeom prst="triangle">
                  <a:avLst/>
                </a:pr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1218072"/>
                  <a:endParaRPr lang="ru-RU" sz="2398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  <p:cxnSp>
              <p:nvCxnSpPr>
                <p:cNvPr id="74" name="Прямая соединительная линия 73"/>
                <p:cNvCxnSpPr/>
                <p:nvPr/>
              </p:nvCxnSpPr>
              <p:spPr>
                <a:xfrm>
                  <a:off x="4991955" y="4123056"/>
                  <a:ext cx="226537" cy="48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7" name="Группа 76"/>
          <p:cNvGrpSpPr/>
          <p:nvPr/>
        </p:nvGrpSpPr>
        <p:grpSpPr>
          <a:xfrm>
            <a:off x="5116743" y="3613570"/>
            <a:ext cx="2188681" cy="984057"/>
            <a:chOff x="6555739" y="3095951"/>
            <a:chExt cx="1643031" cy="738726"/>
          </a:xfrm>
        </p:grpSpPr>
        <p:sp>
          <p:nvSpPr>
            <p:cNvPr id="78" name="TextBox 77"/>
            <p:cNvSpPr txBox="1"/>
            <p:nvPr/>
          </p:nvSpPr>
          <p:spPr>
            <a:xfrm>
              <a:off x="6555739" y="3550009"/>
              <a:ext cx="1643031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Resource characteristics simulation (based on the Resource software)</a:t>
              </a:r>
            </a:p>
          </p:txBody>
        </p:sp>
        <p:grpSp>
          <p:nvGrpSpPr>
            <p:cNvPr id="79" name="Группа 78"/>
            <p:cNvGrpSpPr/>
            <p:nvPr/>
          </p:nvGrpSpPr>
          <p:grpSpPr>
            <a:xfrm>
              <a:off x="6654204" y="3095951"/>
              <a:ext cx="1436851" cy="440458"/>
              <a:chOff x="6654204" y="3095951"/>
              <a:chExt cx="1436851" cy="440458"/>
            </a:xfrm>
          </p:grpSpPr>
          <p:grpSp>
            <p:nvGrpSpPr>
              <p:cNvPr id="80" name="Группа 79"/>
              <p:cNvGrpSpPr/>
              <p:nvPr/>
            </p:nvGrpSpPr>
            <p:grpSpPr>
              <a:xfrm>
                <a:off x="7070263" y="3095951"/>
                <a:ext cx="1020792" cy="440458"/>
                <a:chOff x="1299062" y="2490446"/>
                <a:chExt cx="1020792" cy="440458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1299062" y="2490446"/>
                  <a:ext cx="707867" cy="28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072"/>
                  <a:r>
                    <a:rPr lang="en-US" sz="1865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satom" panose="020B0604020202020204" charset="-52"/>
                      <a:ea typeface="Rosatom" panose="020B0604020202020204" charset="-52"/>
                    </a:rPr>
                    <a:t>LOGOS</a:t>
                  </a:r>
                  <a:endParaRPr lang="en-US" sz="2398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299062" y="2646139"/>
                  <a:ext cx="1020792" cy="28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072"/>
                  <a:r>
                    <a:rPr lang="en-US" sz="1865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satom" panose="020B0604020202020204" charset="-52"/>
                      <a:ea typeface="Rosatom" panose="020B0604020202020204" charset="-52"/>
                    </a:rPr>
                    <a:t>RESOURCE</a:t>
                  </a:r>
                  <a:endParaRPr lang="en-US" sz="2398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</p:grpSp>
          <p:grpSp>
            <p:nvGrpSpPr>
              <p:cNvPr id="81" name="Группа 80"/>
              <p:cNvGrpSpPr/>
              <p:nvPr/>
            </p:nvGrpSpPr>
            <p:grpSpPr>
              <a:xfrm>
                <a:off x="6654204" y="3137824"/>
                <a:ext cx="396000" cy="396000"/>
                <a:chOff x="6654204" y="3137824"/>
                <a:chExt cx="396000" cy="396000"/>
              </a:xfrm>
            </p:grpSpPr>
            <p:sp>
              <p:nvSpPr>
                <p:cNvPr id="82" name="Скругленный прямоугольник 81">
                  <a:extLst>
                    <a:ext uri="{FF2B5EF4-FFF2-40B4-BE49-F238E27FC236}">
                      <a16:creationId xmlns:a16="http://schemas.microsoft.com/office/drawing/2014/main" id="{80EA69B7-5F73-E540-B8EC-B5DEAE59808F}"/>
                    </a:ext>
                  </a:extLst>
                </p:cNvPr>
                <p:cNvSpPr/>
                <p:nvPr/>
              </p:nvSpPr>
              <p:spPr>
                <a:xfrm>
                  <a:off x="6654204" y="3137824"/>
                  <a:ext cx="396000" cy="396000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072"/>
                  <a:endParaRPr lang="ru-RU" sz="1599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  <p:pic>
              <p:nvPicPr>
                <p:cNvPr id="83" name="Рисунок 8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5861" y="3195758"/>
                  <a:ext cx="235515" cy="288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6" name="Группа 85"/>
          <p:cNvGrpSpPr/>
          <p:nvPr/>
        </p:nvGrpSpPr>
        <p:grpSpPr>
          <a:xfrm>
            <a:off x="5157385" y="4771909"/>
            <a:ext cx="1961838" cy="1127495"/>
            <a:chOff x="6101407" y="4296325"/>
            <a:chExt cx="1472741" cy="846404"/>
          </a:xfrm>
        </p:grpSpPr>
        <p:sp>
          <p:nvSpPr>
            <p:cNvPr id="87" name="TextBox 86"/>
            <p:cNvSpPr txBox="1"/>
            <p:nvPr/>
          </p:nvSpPr>
          <p:spPr>
            <a:xfrm>
              <a:off x="6101407" y="4750383"/>
              <a:ext cx="1378863" cy="39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Neutronic characteristics simulation using diffusion and kinetic methods</a:t>
              </a:r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6199872" y="4296325"/>
              <a:ext cx="1374276" cy="440458"/>
              <a:chOff x="6199872" y="4296325"/>
              <a:chExt cx="1374276" cy="440458"/>
            </a:xfrm>
          </p:grpSpPr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5527" y="4417195"/>
                <a:ext cx="221400" cy="238005"/>
              </a:xfrm>
              <a:prstGeom prst="rect">
                <a:avLst/>
              </a:prstGeom>
            </p:spPr>
          </p:pic>
          <p:grpSp>
            <p:nvGrpSpPr>
              <p:cNvPr id="90" name="Группа 89"/>
              <p:cNvGrpSpPr/>
              <p:nvPr/>
            </p:nvGrpSpPr>
            <p:grpSpPr>
              <a:xfrm>
                <a:off x="6199872" y="4296325"/>
                <a:ext cx="1374276" cy="440458"/>
                <a:chOff x="6654204" y="3095951"/>
                <a:chExt cx="1374276" cy="440458"/>
              </a:xfrm>
            </p:grpSpPr>
            <p:grpSp>
              <p:nvGrpSpPr>
                <p:cNvPr id="91" name="Группа 90"/>
                <p:cNvGrpSpPr/>
                <p:nvPr/>
              </p:nvGrpSpPr>
              <p:grpSpPr>
                <a:xfrm>
                  <a:off x="7070263" y="3095951"/>
                  <a:ext cx="958217" cy="440458"/>
                  <a:chOff x="1299062" y="2490446"/>
                  <a:chExt cx="958217" cy="440458"/>
                </a:xfrm>
              </p:grpSpPr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299062" y="2490446"/>
                    <a:ext cx="707868" cy="2847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072"/>
                    <a:r>
                      <a:rPr lang="en-US" sz="1865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Rosatom" panose="020B0604020202020204" charset="-52"/>
                        <a:ea typeface="Rosatom" panose="020B0604020202020204" charset="-52"/>
                      </a:rPr>
                      <a:t>LOGOS</a:t>
                    </a:r>
                    <a:endParaRPr lang="en-US" sz="2398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satom" panose="020B0604020202020204" charset="-52"/>
                      <a:ea typeface="Rosatom" panose="020B0604020202020204" charset="-52"/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1299062" y="2646139"/>
                    <a:ext cx="958217" cy="2847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072"/>
                    <a:r>
                      <a:rPr lang="en-US" sz="1865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Rosatom" panose="020B0604020202020204" charset="-52"/>
                        <a:ea typeface="Rosatom" panose="020B0604020202020204" charset="-52"/>
                      </a:rPr>
                      <a:t>NEUTRON</a:t>
                    </a:r>
                    <a:endParaRPr lang="en-US" sz="2398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satom" panose="020B0604020202020204" charset="-52"/>
                      <a:ea typeface="Rosatom" panose="020B0604020202020204" charset="-52"/>
                    </a:endParaRPr>
                  </a:p>
                </p:txBody>
              </p:sp>
            </p:grpSp>
            <p:sp>
              <p:nvSpPr>
                <p:cNvPr id="92" name="Скругленный прямоугольник 91">
                  <a:extLst>
                    <a:ext uri="{FF2B5EF4-FFF2-40B4-BE49-F238E27FC236}">
                      <a16:creationId xmlns:a16="http://schemas.microsoft.com/office/drawing/2014/main" id="{80EA69B7-5F73-E540-B8EC-B5DEAE59808F}"/>
                    </a:ext>
                  </a:extLst>
                </p:cNvPr>
                <p:cNvSpPr/>
                <p:nvPr/>
              </p:nvSpPr>
              <p:spPr>
                <a:xfrm>
                  <a:off x="6654204" y="3137824"/>
                  <a:ext cx="396000" cy="396000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072"/>
                  <a:endParaRPr lang="ru-RU" sz="1599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endParaRPr>
                </a:p>
              </p:txBody>
            </p:sp>
          </p:grpSp>
        </p:grpSp>
      </p:grpSp>
      <p:grpSp>
        <p:nvGrpSpPr>
          <p:cNvPr id="95" name="Группа 94"/>
          <p:cNvGrpSpPr/>
          <p:nvPr/>
        </p:nvGrpSpPr>
        <p:grpSpPr>
          <a:xfrm>
            <a:off x="8093439" y="3922321"/>
            <a:ext cx="1566490" cy="526072"/>
            <a:chOff x="7698330" y="3690299"/>
            <a:chExt cx="1166201" cy="396000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7698331" y="3735827"/>
              <a:ext cx="1166200" cy="285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Nuclear industry </a:t>
              </a:r>
            </a:p>
            <a:p>
              <a:pPr algn="ctr"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Software / codes</a:t>
              </a:r>
            </a:p>
          </p:txBody>
        </p:sp>
        <p:sp>
          <p:nvSpPr>
            <p:cNvPr id="97" name="Скругленный прямоугольник 96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7698330" y="3690299"/>
              <a:ext cx="1166201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093439" y="4580063"/>
            <a:ext cx="1566490" cy="531501"/>
            <a:chOff x="7698330" y="3690299"/>
            <a:chExt cx="1166201" cy="396000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7698331" y="3737284"/>
              <a:ext cx="1166200" cy="282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THIRD-PARTY </a:t>
              </a:r>
            </a:p>
            <a:p>
              <a:pPr algn="ctr"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software</a:t>
              </a:r>
              <a:endParaRPr lang="en-US" sz="932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100" name="Скругленный прямоугольник 99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7698330" y="3690299"/>
              <a:ext cx="1166201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cxnSp>
        <p:nvCxnSpPr>
          <p:cNvPr id="101" name="Прямая соединительная линия 100"/>
          <p:cNvCxnSpPr/>
          <p:nvPr/>
        </p:nvCxnSpPr>
        <p:spPr>
          <a:xfrm>
            <a:off x="4802771" y="2709911"/>
            <a:ext cx="0" cy="292529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7337199" y="2626614"/>
            <a:ext cx="0" cy="292529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8105143" y="5251516"/>
            <a:ext cx="1566490" cy="531501"/>
            <a:chOff x="7698330" y="3690299"/>
            <a:chExt cx="1166201" cy="396000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7698331" y="3737284"/>
              <a:ext cx="1166200" cy="2825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Additional libraries </a:t>
              </a:r>
            </a:p>
            <a:p>
              <a:pPr algn="ctr"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and frameworks</a:t>
              </a:r>
            </a:p>
          </p:txBody>
        </p:sp>
        <p:sp>
          <p:nvSpPr>
            <p:cNvPr id="105" name="Скругленный прямоугольник 104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7698330" y="3690299"/>
              <a:ext cx="1166201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cxnSp>
        <p:nvCxnSpPr>
          <p:cNvPr id="112" name="Прямая соединительная линия 111"/>
          <p:cNvCxnSpPr/>
          <p:nvPr/>
        </p:nvCxnSpPr>
        <p:spPr>
          <a:xfrm>
            <a:off x="9982551" y="2661625"/>
            <a:ext cx="0" cy="292529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Группа 112"/>
          <p:cNvGrpSpPr/>
          <p:nvPr/>
        </p:nvGrpSpPr>
        <p:grpSpPr>
          <a:xfrm>
            <a:off x="10270432" y="3661144"/>
            <a:ext cx="1630671" cy="984057"/>
            <a:chOff x="7705723" y="2676392"/>
            <a:chExt cx="1224136" cy="738726"/>
          </a:xfrm>
        </p:grpSpPr>
        <p:grpSp>
          <p:nvGrpSpPr>
            <p:cNvPr id="114" name="Группа 113"/>
            <p:cNvGrpSpPr/>
            <p:nvPr/>
          </p:nvGrpSpPr>
          <p:grpSpPr>
            <a:xfrm>
              <a:off x="8220247" y="2676392"/>
              <a:ext cx="707867" cy="440458"/>
              <a:chOff x="1299062" y="2490446"/>
              <a:chExt cx="707867" cy="440458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299062" y="2646139"/>
                <a:ext cx="562983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DATA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115" name="TextBox 114"/>
            <p:cNvSpPr txBox="1"/>
            <p:nvPr/>
          </p:nvSpPr>
          <p:spPr>
            <a:xfrm>
              <a:off x="7705723" y="3130450"/>
              <a:ext cx="1224136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Project and design data management</a:t>
              </a:r>
            </a:p>
          </p:txBody>
        </p:sp>
        <p:sp>
          <p:nvSpPr>
            <p:cNvPr id="116" name="Скругленный прямоугольник 115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7804188" y="2718265"/>
              <a:ext cx="396000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black">
                    <a:lumMod val="75000"/>
                    <a:lumOff val="25000"/>
                  </a:prst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966184" y="2879965"/>
              <a:ext cx="72008" cy="72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2398" dirty="0">
                <a:solidFill>
                  <a:prstClr val="white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4658" y="2494163"/>
            <a:ext cx="2155881" cy="12358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Industrial applications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9343" y="3810272"/>
            <a:ext cx="2090023" cy="959112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pPr algn="ctr" defTabSz="1218072">
              <a:lnSpc>
                <a:spcPct val="114000"/>
              </a:lnSpc>
              <a:defRPr/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NUCLEAR 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  <a:p>
            <a:pPr algn="ctr" defTabSz="1218072">
              <a:lnSpc>
                <a:spcPct val="114000"/>
              </a:lnSpc>
              <a:defRPr/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INDUSTRY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6790" y="3779372"/>
            <a:ext cx="2095191" cy="959112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pPr algn="ctr" defTabSz="1218072">
              <a:lnSpc>
                <a:spcPct val="114000"/>
              </a:lnSpc>
              <a:defRPr/>
            </a:pPr>
            <a:r>
              <a:rPr lang="en-US" sz="1332" dirty="0" smtClean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AVIATION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09686" y="3878847"/>
            <a:ext cx="2279555" cy="959112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algn="ctr" defTabSz="1218072">
              <a:lnSpc>
                <a:spcPct val="114000"/>
              </a:lnSpc>
              <a:defRPr/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AEROSPACE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60077" y="4190186"/>
            <a:ext cx="1924739" cy="297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8072">
              <a:defRPr/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ENERGY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74914" y="3810272"/>
            <a:ext cx="2529643" cy="959112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pPr algn="ctr" defTabSz="1218072">
              <a:lnSpc>
                <a:spcPct val="114000"/>
              </a:lnSpc>
              <a:defRPr/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DEFENCE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50248" y="3749405"/>
            <a:ext cx="2000805" cy="959112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pPr algn="ctr" defTabSz="1218072">
              <a:lnSpc>
                <a:spcPct val="114000"/>
              </a:lnSpc>
              <a:defRPr/>
            </a:pPr>
            <a:r>
              <a:rPr lang="en-US" sz="1332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AUTOMOTIVE TRANSPORTATION</a:t>
            </a:r>
            <a:endParaRPr lang="en-US" sz="1332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640" y="2523976"/>
            <a:ext cx="1267777" cy="116124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30887" y="2721854"/>
            <a:ext cx="1959530" cy="100816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6642" y="2362081"/>
            <a:ext cx="1233918" cy="122328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6508" y="2562326"/>
            <a:ext cx="1989983" cy="100166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2610" y="2614887"/>
            <a:ext cx="1260693" cy="10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Support and services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60774" y="2214838"/>
            <a:ext cx="1916450" cy="2487184"/>
            <a:chOff x="1830252" y="1422293"/>
            <a:chExt cx="1916450" cy="1921511"/>
          </a:xfrm>
        </p:grpSpPr>
        <p:sp>
          <p:nvSpPr>
            <p:cNvPr id="20" name="TextBox 19"/>
            <p:cNvSpPr txBox="1"/>
            <p:nvPr/>
          </p:nvSpPr>
          <p:spPr>
            <a:xfrm>
              <a:off x="2143596" y="2263579"/>
              <a:ext cx="1244251" cy="379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TRAINING</a:t>
              </a:r>
              <a:endParaRPr lang="en-US" sz="2396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0252" y="2798105"/>
              <a:ext cx="1916450" cy="54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Advanced </a:t>
              </a:r>
              <a:endParaRPr lang="en-US" sz="1330" dirty="0" smtClean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  <a:p>
              <a:pPr algn="ctr" defTabSz="913554">
                <a:defRPr/>
              </a:pPr>
              <a:r>
                <a:rPr lang="en-US" sz="1330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professional </a:t>
              </a: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training </a:t>
              </a:r>
              <a:endParaRPr lang="en-US" sz="1330" dirty="0" smtClean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  <a:p>
              <a:pPr algn="ctr" defTabSz="913554">
                <a:defRPr/>
              </a:pPr>
              <a:r>
                <a:rPr lang="en-US" sz="1330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programs </a:t>
              </a:r>
              <a:endParaRPr lang="en-US" sz="1330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44985" y="1422293"/>
              <a:ext cx="841472" cy="712556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2304525" y="2278695"/>
            <a:ext cx="1840588" cy="2366504"/>
            <a:chOff x="4573902" y="1508610"/>
            <a:chExt cx="1916451" cy="1404189"/>
          </a:xfrm>
        </p:grpSpPr>
        <p:sp>
          <p:nvSpPr>
            <p:cNvPr id="32" name="TextBox 31"/>
            <p:cNvSpPr txBox="1"/>
            <p:nvPr/>
          </p:nvSpPr>
          <p:spPr>
            <a:xfrm>
              <a:off x="4637699" y="2071144"/>
              <a:ext cx="1535882" cy="395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TECHNICAL </a:t>
              </a:r>
            </a:p>
            <a:p>
              <a:pPr algn="ctr"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SUPPORT</a:t>
              </a:r>
              <a:endParaRPr lang="en-US" sz="2396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3902" y="2615125"/>
              <a:ext cx="1916451" cy="29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User technical support services </a:t>
              </a:r>
              <a:endParaRPr lang="en-US" sz="1330" dirty="0" smtClean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96808" y="1508610"/>
              <a:ext cx="931239" cy="464028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10125573" y="2225122"/>
            <a:ext cx="1642725" cy="2218504"/>
            <a:chOff x="8950164" y="5472708"/>
            <a:chExt cx="1916451" cy="1343244"/>
          </a:xfrm>
        </p:grpSpPr>
        <p:sp>
          <p:nvSpPr>
            <p:cNvPr id="34" name="TextBox 33"/>
            <p:cNvSpPr txBox="1"/>
            <p:nvPr/>
          </p:nvSpPr>
          <p:spPr>
            <a:xfrm>
              <a:off x="9465280" y="6070526"/>
              <a:ext cx="752898" cy="229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SAAS</a:t>
              </a:r>
              <a:endParaRPr lang="en-US" sz="2396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50164" y="6512201"/>
              <a:ext cx="1916451" cy="30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Cloud access to Logos software products</a:t>
              </a: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06509" y="5472708"/>
              <a:ext cx="1026441" cy="638433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4067400" y="2428295"/>
            <a:ext cx="2079237" cy="2326779"/>
            <a:chOff x="8081744" y="1368666"/>
            <a:chExt cx="2079237" cy="2326779"/>
          </a:xfrm>
        </p:grpSpPr>
        <p:sp>
          <p:nvSpPr>
            <p:cNvPr id="45" name="TextBox 44"/>
            <p:cNvSpPr txBox="1"/>
            <p:nvPr/>
          </p:nvSpPr>
          <p:spPr>
            <a:xfrm>
              <a:off x="8081744" y="2221489"/>
              <a:ext cx="2079237" cy="103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PILOT R&amp;D </a:t>
              </a:r>
            </a:p>
            <a:p>
              <a:pPr algn="ctr"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PROJECTS</a:t>
              </a:r>
            </a:p>
            <a:p>
              <a:pPr defTabSz="913554">
                <a:defRPr/>
              </a:pPr>
              <a:endParaRPr lang="en-US" sz="2396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81744" y="2989098"/>
              <a:ext cx="1916451" cy="706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Pilot R&amp;D projects under technical supporting specialists</a:t>
              </a: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49008" y="1368666"/>
              <a:ext cx="581921" cy="643482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5928837" y="2252874"/>
            <a:ext cx="2312991" cy="2628398"/>
            <a:chOff x="1767880" y="3086626"/>
            <a:chExt cx="1438669" cy="1077833"/>
          </a:xfrm>
        </p:grpSpPr>
        <p:sp>
          <p:nvSpPr>
            <p:cNvPr id="48" name="TextBox 47"/>
            <p:cNvSpPr txBox="1"/>
            <p:nvPr/>
          </p:nvSpPr>
          <p:spPr>
            <a:xfrm>
              <a:off x="2117928" y="3506006"/>
              <a:ext cx="678479" cy="155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TESTING</a:t>
              </a:r>
              <a:endParaRPr lang="en-US" sz="2396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67880" y="3790875"/>
              <a:ext cx="1438669" cy="373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Remote access to computing resources for independent testing of Logos software products</a:t>
              </a: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3293" y="3086626"/>
              <a:ext cx="469043" cy="315722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8278097" y="2371135"/>
            <a:ext cx="1916450" cy="2301017"/>
            <a:chOff x="3672780" y="3004157"/>
            <a:chExt cx="1438669" cy="611770"/>
          </a:xfrm>
        </p:grpSpPr>
        <p:sp>
          <p:nvSpPr>
            <p:cNvPr id="63" name="TextBox 62"/>
            <p:cNvSpPr txBox="1"/>
            <p:nvPr/>
          </p:nvSpPr>
          <p:spPr>
            <a:xfrm>
              <a:off x="3803625" y="3232028"/>
              <a:ext cx="1233547" cy="177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CONSULTING </a:t>
              </a:r>
            </a:p>
            <a:p>
              <a:pPr defTabSz="913554">
                <a:defRPr/>
              </a:pPr>
              <a:r>
                <a:rPr lang="en-US" sz="1864" dirty="0" smtClean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AND R&amp;D</a:t>
              </a:r>
              <a:endParaRPr lang="en-US" sz="2396" dirty="0">
                <a:solidFill>
                  <a:srgbClr val="414142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72780" y="3428131"/>
              <a:ext cx="1438669" cy="18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54">
                <a:defRPr/>
              </a:pPr>
              <a:r>
                <a:rPr lang="en-US" sz="1330" dirty="0">
                  <a:solidFill>
                    <a:srgbClr val="414142"/>
                  </a:solidFill>
                  <a:latin typeface="Rosatom" panose="020B0604020202020204" charset="-52"/>
                  <a:ea typeface="Rosatom" panose="020B0604020202020204" charset="-52"/>
                </a:rPr>
                <a:t>Scientific research using Logos software products</a:t>
              </a: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6793" y="3004157"/>
              <a:ext cx="508092" cy="186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1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Овал 114"/>
          <p:cNvSpPr/>
          <p:nvPr/>
        </p:nvSpPr>
        <p:spPr>
          <a:xfrm>
            <a:off x="-2196734" y="780689"/>
            <a:ext cx="9650607" cy="9650607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2398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4" name="Овал 113"/>
          <p:cNvSpPr/>
          <p:nvPr/>
        </p:nvSpPr>
        <p:spPr>
          <a:xfrm>
            <a:off x="-2392404" y="-447778"/>
            <a:ext cx="12279222" cy="1227922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2398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LOGOS as a part of Industry 4.0</a:t>
            </a:r>
          </a:p>
        </p:txBody>
      </p:sp>
      <p:pic>
        <p:nvPicPr>
          <p:cNvPr id="28" name="Picture 2" descr="H:\Oksana\_Октябрь2020\400px-Wwer-1000-sche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86" y="1719225"/>
            <a:ext cx="1071143" cy="171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5040860" y="4196375"/>
            <a:ext cx="1918766" cy="1011300"/>
            <a:chOff x="5508104" y="904012"/>
            <a:chExt cx="1642490" cy="116606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0251" y="1662752"/>
              <a:ext cx="320343" cy="407323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8167" y="1662752"/>
              <a:ext cx="702084" cy="407323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9188" y="1662751"/>
              <a:ext cx="646988" cy="407323"/>
            </a:xfrm>
            <a:prstGeom prst="rect">
              <a:avLst/>
            </a:prstGeom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904012"/>
              <a:ext cx="1642490" cy="80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172798" y="2949391"/>
            <a:ext cx="2414013" cy="984057"/>
            <a:chOff x="683569" y="2542829"/>
            <a:chExt cx="1812186" cy="738726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1198093" y="2542829"/>
              <a:ext cx="1297662" cy="440458"/>
              <a:chOff x="1299062" y="2490446"/>
              <a:chExt cx="1297662" cy="440458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299062" y="2646139"/>
                <a:ext cx="1297662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/>
                    </a:solidFill>
                    <a:latin typeface="Rosatom" panose="020B0604020202020204" charset="-52"/>
                    <a:ea typeface="Rosatom" panose="020B0604020202020204" charset="-52"/>
                  </a:rPr>
                  <a:t>AERO</a:t>
                </a:r>
                <a:r>
                  <a:rPr lang="ru-RU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  <a:sym typeface="Symbol" panose="05050102010706020507" pitchFamily="18" charset="2"/>
                  </a:rPr>
                  <a:t></a:t>
                </a:r>
                <a:r>
                  <a:rPr lang="en-US" sz="1865" dirty="0" smtClean="0">
                    <a:solidFill>
                      <a:prstClr val="black"/>
                    </a:solidFill>
                    <a:latin typeface="Rosatom" panose="020B0604020202020204" charset="-52"/>
                    <a:ea typeface="Rosatom" panose="020B0604020202020204" charset="-52"/>
                  </a:rPr>
                  <a:t>HYDRO</a:t>
                </a:r>
                <a:endParaRPr lang="en-US" sz="186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83569" y="2996887"/>
              <a:ext cx="1656183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Simulation of processes in air, fluid, and gas media </a:t>
              </a:r>
            </a:p>
          </p:txBody>
        </p:sp>
        <p:grpSp>
          <p:nvGrpSpPr>
            <p:cNvPr id="43" name="Группа 42"/>
            <p:cNvGrpSpPr/>
            <p:nvPr/>
          </p:nvGrpSpPr>
          <p:grpSpPr>
            <a:xfrm>
              <a:off x="782034" y="2584702"/>
              <a:ext cx="396000" cy="396000"/>
              <a:chOff x="782034" y="2584702"/>
              <a:chExt cx="396000" cy="396000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4AA92332-4781-2245-809A-BA59A12CA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tx1">
                    <a:lumMod val="75000"/>
                    <a:lumOff val="2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32" y="2660065"/>
                <a:ext cx="258004" cy="245275"/>
              </a:xfrm>
              <a:prstGeom prst="rect">
                <a:avLst/>
              </a:prstGeom>
            </p:spPr>
          </p:pic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782034" y="2584702"/>
                <a:ext cx="396000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white"/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172798" y="4104961"/>
            <a:ext cx="1926440" cy="984057"/>
            <a:chOff x="539553" y="2182789"/>
            <a:chExt cx="1446168" cy="738726"/>
          </a:xfrm>
        </p:grpSpPr>
        <p:grpSp>
          <p:nvGrpSpPr>
            <p:cNvPr id="54" name="Группа 53"/>
            <p:cNvGrpSpPr/>
            <p:nvPr/>
          </p:nvGrpSpPr>
          <p:grpSpPr>
            <a:xfrm>
              <a:off x="1054076" y="2182789"/>
              <a:ext cx="931645" cy="440458"/>
              <a:chOff x="1299062" y="2490446"/>
              <a:chExt cx="931645" cy="44045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299062" y="2646139"/>
                <a:ext cx="931645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THERMAL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539553" y="2636847"/>
              <a:ext cx="1332108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Heat transfer and phase transition process simulation</a:t>
              </a: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630503" y="2224662"/>
              <a:ext cx="415160" cy="396000"/>
              <a:chOff x="630503" y="2224662"/>
              <a:chExt cx="415160" cy="396000"/>
            </a:xfrm>
          </p:grpSpPr>
          <p:sp>
            <p:nvSpPr>
              <p:cNvPr id="57" name="Скругленный прямоугольник 56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638017" y="2224662"/>
                <a:ext cx="396000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white"/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DDE5C35A-FCDA-1F42-B0BE-B0CD09B20E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0" t="7336" r="929" b="12750"/>
              <a:stretch/>
            </p:blipFill>
            <p:spPr>
              <a:xfrm>
                <a:off x="630503" y="2254759"/>
                <a:ext cx="415160" cy="332127"/>
              </a:xfrm>
              <a:prstGeom prst="rect">
                <a:avLst/>
              </a:prstGeom>
            </p:spPr>
          </p:pic>
        </p:grpSp>
      </p:grpSp>
      <p:grpSp>
        <p:nvGrpSpPr>
          <p:cNvPr id="65" name="Группа 64"/>
          <p:cNvGrpSpPr/>
          <p:nvPr/>
        </p:nvGrpSpPr>
        <p:grpSpPr>
          <a:xfrm>
            <a:off x="172798" y="5404026"/>
            <a:ext cx="2328796" cy="984057"/>
            <a:chOff x="539552" y="3294211"/>
            <a:chExt cx="1748214" cy="738726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1054076" y="3294211"/>
              <a:ext cx="1233690" cy="440458"/>
              <a:chOff x="1299062" y="2490446"/>
              <a:chExt cx="1233690" cy="440458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299062" y="2646139"/>
                <a:ext cx="1233690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MECHANICAL</a:t>
                </a:r>
                <a:endParaRPr lang="en-US" sz="15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539552" y="3748269"/>
              <a:ext cx="1613821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Static and dynamic robustness process simulation</a:t>
              </a:r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638017" y="3336084"/>
              <a:ext cx="396000" cy="396000"/>
              <a:chOff x="638017" y="3336084"/>
              <a:chExt cx="396000" cy="396000"/>
            </a:xfrm>
          </p:grpSpPr>
          <p:sp>
            <p:nvSpPr>
              <p:cNvPr id="70" name="Скругленный прямоугольник 69">
                <a:extLst>
                  <a:ext uri="{FF2B5EF4-FFF2-40B4-BE49-F238E27FC236}">
                    <a16:creationId xmlns:a16="http://schemas.microsoft.com/office/drawing/2014/main" id="{80EA69B7-5F73-E540-B8EC-B5DEAE59808F}"/>
                  </a:ext>
                </a:extLst>
              </p:cNvPr>
              <p:cNvSpPr/>
              <p:nvPr/>
            </p:nvSpPr>
            <p:spPr>
              <a:xfrm>
                <a:off x="638017" y="3336084"/>
                <a:ext cx="396000" cy="396000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72"/>
                <a:endParaRPr lang="ru-RU" sz="1599" dirty="0">
                  <a:solidFill>
                    <a:prstClr val="white"/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D0D0239D-9470-174B-AE23-07A38274BD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4531" r="3005" b="-1"/>
              <a:stretch/>
            </p:blipFill>
            <p:spPr>
              <a:xfrm>
                <a:off x="707938" y="3402251"/>
                <a:ext cx="256158" cy="252000"/>
              </a:xfrm>
              <a:prstGeom prst="rect">
                <a:avLst/>
              </a:prstGeom>
            </p:spPr>
          </p:pic>
        </p:grpSp>
      </p:grpSp>
      <p:grpSp>
        <p:nvGrpSpPr>
          <p:cNvPr id="74" name="Группа 73"/>
          <p:cNvGrpSpPr/>
          <p:nvPr/>
        </p:nvGrpSpPr>
        <p:grpSpPr>
          <a:xfrm>
            <a:off x="2234905" y="3908609"/>
            <a:ext cx="1918224" cy="984057"/>
            <a:chOff x="4979892" y="1205979"/>
            <a:chExt cx="1422959" cy="738726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5494416" y="1205979"/>
              <a:ext cx="875767" cy="440458"/>
              <a:chOff x="1299062" y="2490446"/>
              <a:chExt cx="875767" cy="440458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299062" y="2490446"/>
                <a:ext cx="699491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299062" y="2646139"/>
                <a:ext cx="8757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PREPOST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4979892" y="1660037"/>
              <a:ext cx="1422959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Design model preparation and results analysis</a:t>
              </a:r>
            </a:p>
          </p:txBody>
        </p:sp>
        <p:sp>
          <p:nvSpPr>
            <p:cNvPr id="77" name="Скругленный прямоугольник 76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5078357" y="1247852"/>
              <a:ext cx="396000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white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AEA4D15-E5CB-8240-9DF4-8632C80C4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3"/>
            <a:stretch/>
          </p:blipFill>
          <p:spPr>
            <a:xfrm>
              <a:off x="5172178" y="1276747"/>
              <a:ext cx="208359" cy="338211"/>
            </a:xfrm>
            <a:prstGeom prst="rect">
              <a:avLst/>
            </a:prstGeom>
          </p:spPr>
        </p:pic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t="12645" r="5049" b="20120"/>
          <a:stretch>
            <a:fillRect/>
          </a:stretch>
        </p:blipFill>
        <p:spPr bwMode="auto">
          <a:xfrm rot="5400000">
            <a:off x="5142155" y="3092282"/>
            <a:ext cx="1382481" cy="57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Группа 81"/>
          <p:cNvGrpSpPr/>
          <p:nvPr/>
        </p:nvGrpSpPr>
        <p:grpSpPr>
          <a:xfrm>
            <a:off x="6717795" y="2978741"/>
            <a:ext cx="1959803" cy="560834"/>
            <a:chOff x="6732240" y="2009100"/>
            <a:chExt cx="1471213" cy="421015"/>
          </a:xfrm>
          <a:solidFill>
            <a:schemeClr val="bg1"/>
          </a:solidFill>
        </p:grpSpPr>
        <p:sp>
          <p:nvSpPr>
            <p:cNvPr id="83" name="Овал 82"/>
            <p:cNvSpPr/>
            <p:nvPr/>
          </p:nvSpPr>
          <p:spPr>
            <a:xfrm>
              <a:off x="6732240" y="2142083"/>
              <a:ext cx="288032" cy="288032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2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020272" y="2009100"/>
              <a:ext cx="1183181" cy="3770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Discrete design </a:t>
              </a:r>
            </a:p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CAE model</a:t>
              </a: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5468097" y="1560043"/>
            <a:ext cx="2267105" cy="560834"/>
            <a:chOff x="6732240" y="2009100"/>
            <a:chExt cx="1701903" cy="421015"/>
          </a:xfrm>
          <a:solidFill>
            <a:schemeClr val="bg1"/>
          </a:solidFill>
        </p:grpSpPr>
        <p:sp>
          <p:nvSpPr>
            <p:cNvPr id="86" name="Овал 85"/>
            <p:cNvSpPr/>
            <p:nvPr/>
          </p:nvSpPr>
          <p:spPr>
            <a:xfrm>
              <a:off x="6732240" y="2142083"/>
              <a:ext cx="288032" cy="288032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1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034959" y="2009100"/>
              <a:ext cx="1399184" cy="3770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Full-scale geometric CAD model</a:t>
              </a: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185521" y="4349717"/>
            <a:ext cx="2267105" cy="707309"/>
            <a:chOff x="6732240" y="2009100"/>
            <a:chExt cx="1701903" cy="530973"/>
          </a:xfrm>
          <a:solidFill>
            <a:schemeClr val="bg1"/>
          </a:solidFill>
        </p:grpSpPr>
        <p:sp>
          <p:nvSpPr>
            <p:cNvPr id="89" name="Овал 88"/>
            <p:cNvSpPr/>
            <p:nvPr/>
          </p:nvSpPr>
          <p:spPr>
            <a:xfrm>
              <a:off x="6732240" y="2142083"/>
              <a:ext cx="288032" cy="288032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3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028635" y="2009100"/>
              <a:ext cx="1405508" cy="53097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Design model component verification</a:t>
              </a: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232714" y="5410359"/>
            <a:ext cx="2292870" cy="912300"/>
            <a:chOff x="6732240" y="1822704"/>
            <a:chExt cx="1721245" cy="684859"/>
          </a:xfrm>
          <a:solidFill>
            <a:schemeClr val="bg1"/>
          </a:solidFill>
        </p:grpSpPr>
        <p:sp>
          <p:nvSpPr>
            <p:cNvPr id="92" name="Овал 91"/>
            <p:cNvSpPr/>
            <p:nvPr/>
          </p:nvSpPr>
          <p:spPr>
            <a:xfrm>
              <a:off x="6732240" y="2142083"/>
              <a:ext cx="288032" cy="288032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4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39614" y="1822704"/>
              <a:ext cx="1413871" cy="6848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Quantitative results for every point of structures / </a:t>
              </a:r>
            </a:p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equipment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269090" y="1458366"/>
            <a:ext cx="3311050" cy="625364"/>
            <a:chOff x="6035696" y="1200756"/>
            <a:chExt cx="2485587" cy="469457"/>
          </a:xfrm>
        </p:grpSpPr>
        <p:sp>
          <p:nvSpPr>
            <p:cNvPr id="95" name="Овал 94"/>
            <p:cNvSpPr/>
            <p:nvPr/>
          </p:nvSpPr>
          <p:spPr>
            <a:xfrm>
              <a:off x="6035696" y="1293936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1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411841" y="1200756"/>
              <a:ext cx="2109442" cy="4694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Development</a:t>
              </a:r>
            </a:p>
            <a:p>
              <a:pPr defTabSz="1218072"/>
              <a:r>
                <a:rPr lang="en-US" sz="1066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Speeding up design solution justification process and making it cheaper</a:t>
              </a: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9511515" y="3930569"/>
            <a:ext cx="2351467" cy="830356"/>
            <a:chOff x="6035696" y="1160146"/>
            <a:chExt cx="1765233" cy="623344"/>
          </a:xfrm>
        </p:grpSpPr>
        <p:sp>
          <p:nvSpPr>
            <p:cNvPr id="98" name="Овал 97"/>
            <p:cNvSpPr/>
            <p:nvPr/>
          </p:nvSpPr>
          <p:spPr>
            <a:xfrm>
              <a:off x="6035696" y="1293659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3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367195" y="1160146"/>
              <a:ext cx="1433734" cy="6233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Full-scale qualification testing</a:t>
              </a:r>
            </a:p>
            <a:p>
              <a:pPr defTabSz="1218072"/>
              <a:r>
                <a:rPr lang="en-US" sz="1066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Enhanced experiment quality </a:t>
              </a: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9684088" y="5330667"/>
            <a:ext cx="2351467" cy="994375"/>
            <a:chOff x="6035696" y="1160146"/>
            <a:chExt cx="1765233" cy="746472"/>
          </a:xfrm>
        </p:grpSpPr>
        <p:sp>
          <p:nvSpPr>
            <p:cNvPr id="101" name="Овал 100"/>
            <p:cNvSpPr/>
            <p:nvPr/>
          </p:nvSpPr>
          <p:spPr>
            <a:xfrm>
              <a:off x="6035696" y="1293659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4</a:t>
              </a:r>
              <a:endParaRPr lang="en-US" sz="2398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367195" y="1160146"/>
              <a:ext cx="1433734" cy="7464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Commercial use. Mass production</a:t>
              </a:r>
            </a:p>
            <a:p>
              <a:pPr defTabSz="1218072"/>
              <a:r>
                <a:rPr lang="en-US" sz="1066" dirty="0">
                  <a:solidFill>
                    <a:prstClr val="black"/>
                  </a:solidFill>
                  <a:latin typeface="Rosatom" panose="020B0604020202020204" charset="-52"/>
                  <a:ea typeface="Rosatom" panose="020B0604020202020204" charset="-52"/>
                </a:rPr>
                <a:t>Condition forecasting, structure / equipment operation mode analysis</a:t>
              </a:r>
              <a:endParaRPr lang="en-US" sz="932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 flipH="1">
            <a:off x="5641" y="1170967"/>
            <a:ext cx="3893617" cy="830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77924" defTabSz="1218072"/>
            <a:r>
              <a:rPr lang="en-US" sz="1599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Virtualizing design solution for justification of design equipment and facilities</a:t>
            </a:r>
          </a:p>
        </p:txBody>
      </p:sp>
      <p:grpSp>
        <p:nvGrpSpPr>
          <p:cNvPr id="104" name="Группа 103"/>
          <p:cNvGrpSpPr/>
          <p:nvPr/>
        </p:nvGrpSpPr>
        <p:grpSpPr>
          <a:xfrm>
            <a:off x="2234905" y="5207674"/>
            <a:ext cx="2302124" cy="984057"/>
            <a:chOff x="6493590" y="2672962"/>
            <a:chExt cx="1728192" cy="738726"/>
          </a:xfrm>
        </p:grpSpPr>
        <p:grpSp>
          <p:nvGrpSpPr>
            <p:cNvPr id="105" name="Группа 104"/>
            <p:cNvGrpSpPr/>
            <p:nvPr/>
          </p:nvGrpSpPr>
          <p:grpSpPr>
            <a:xfrm>
              <a:off x="7008114" y="2672962"/>
              <a:ext cx="1025894" cy="440458"/>
              <a:chOff x="1299062" y="2490446"/>
              <a:chExt cx="1025894" cy="440458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1299062" y="2490446"/>
                <a:ext cx="707867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LOGOS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299062" y="2646139"/>
                <a:ext cx="1025894" cy="28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072"/>
                <a:r>
                  <a:rPr lang="en-US" sz="1865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osatom" panose="020B0604020202020204" charset="-52"/>
                    <a:ea typeface="Rosatom" panose="020B0604020202020204" charset="-52"/>
                  </a:rPr>
                  <a:t>PLATFORM</a:t>
                </a:r>
                <a:endParaRPr lang="en-US" sz="2398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satom" panose="020B0604020202020204" charset="-52"/>
                  <a:ea typeface="Rosatom" panose="020B0604020202020204" charset="-52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6493590" y="3127020"/>
              <a:ext cx="1728192" cy="28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932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Rosatom" panose="020B0604020202020204" charset="-52"/>
                  <a:ea typeface="Rosatom" panose="020B0604020202020204" charset="-52"/>
                </a:rPr>
                <a:t>Design model and third-party software projects integration</a:t>
              </a:r>
            </a:p>
          </p:txBody>
        </p:sp>
        <p:sp>
          <p:nvSpPr>
            <p:cNvPr id="107" name="Скругленный прямоугольник 106">
              <a:extLst>
                <a:ext uri="{FF2B5EF4-FFF2-40B4-BE49-F238E27FC236}">
                  <a16:creationId xmlns:a16="http://schemas.microsoft.com/office/drawing/2014/main" id="{80EA69B7-5F73-E540-B8EC-B5DEAE59808F}"/>
                </a:ext>
              </a:extLst>
            </p:cNvPr>
            <p:cNvSpPr/>
            <p:nvPr/>
          </p:nvSpPr>
          <p:spPr>
            <a:xfrm>
              <a:off x="6592055" y="2714835"/>
              <a:ext cx="396000" cy="396000"/>
            </a:xfrm>
            <a:prstGeom prst="roundRect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599" dirty="0">
                <a:solidFill>
                  <a:prstClr val="white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2F9500FC-EBD7-5B4F-B5F9-5FE2F2F3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720" y="2768767"/>
              <a:ext cx="284670" cy="288136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9084904" y="2407476"/>
            <a:ext cx="3101458" cy="1158394"/>
            <a:chOff x="6035696" y="1047894"/>
            <a:chExt cx="2328247" cy="869600"/>
          </a:xfrm>
        </p:grpSpPr>
        <p:sp>
          <p:nvSpPr>
            <p:cNvPr id="112" name="Овал 111"/>
            <p:cNvSpPr/>
            <p:nvPr/>
          </p:nvSpPr>
          <p:spPr>
            <a:xfrm>
              <a:off x="6035696" y="1293659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r>
                <a:rPr lang="en-US" sz="1599" dirty="0">
                  <a:solidFill>
                    <a:prstClr val="black"/>
                  </a:solidFill>
                  <a:latin typeface="Arial"/>
                </a:rPr>
                <a:t>2</a:t>
              </a:r>
              <a:endParaRPr lang="en-US" sz="2398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385235" y="1047894"/>
              <a:ext cx="1978708" cy="869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Arial"/>
                </a:rPr>
                <a:t>Experimental tests</a:t>
              </a:r>
            </a:p>
            <a:p>
              <a:pPr defTabSz="1218072"/>
              <a:r>
                <a:rPr lang="en-US" sz="1332" b="1" dirty="0">
                  <a:solidFill>
                    <a:prstClr val="black"/>
                  </a:solidFill>
                  <a:latin typeface="Arial"/>
                </a:rPr>
                <a:t>on stands</a:t>
              </a:r>
            </a:p>
            <a:p>
              <a:pPr defTabSz="1218072"/>
              <a:r>
                <a:rPr lang="en-US" sz="1066" dirty="0">
                  <a:solidFill>
                    <a:prstClr val="black"/>
                  </a:solidFill>
                  <a:latin typeface="Arial"/>
                </a:rPr>
                <a:t>Cutting down on (or even not doing then anymore) uninformative experiments (or not doing them on low-performance stands)</a:t>
              </a:r>
              <a:endParaRPr lang="en-US" sz="1199" b="1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6" name="Овал 115"/>
          <p:cNvSpPr/>
          <p:nvPr/>
        </p:nvSpPr>
        <p:spPr>
          <a:xfrm>
            <a:off x="-1480599" y="2430486"/>
            <a:ext cx="6234920" cy="623492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ru-RU" sz="2398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3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LOGOS AERO-HYDRO</a:t>
            </a: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23971" y="2827243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Stationary and nonstationary flows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77946" y="2827243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Incompressible </a:t>
            </a:r>
          </a:p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and compressible flows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31923" y="2827243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Laminar and turbulent flows 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26099" y="3785909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Porous media flows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79011" y="3785909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Multicomponent flows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531923" y="3785909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Steam-gas mixture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3971" y="4711255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Convective and conjugate </a:t>
            </a:r>
          </a:p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convective heat transfer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4706" y="4711255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Free surface flows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25444" y="4711255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8042">
              <a:defRPr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…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412547" y="2606201"/>
            <a:ext cx="4202767" cy="1972232"/>
            <a:chOff x="7412547" y="3517640"/>
            <a:chExt cx="4202767" cy="1972232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222" y="3517640"/>
              <a:ext cx="4111092" cy="1918224"/>
            </a:xfrm>
            <a:prstGeom prst="rect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7412547" y="5192868"/>
              <a:ext cx="4202767" cy="2970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1218072">
                <a:defRPr/>
              </a:pPr>
              <a:endParaRPr lang="ru-RU"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3267" y="2226406"/>
            <a:ext cx="5505707" cy="60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en-US"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Simulation of processes in air, fluid, and gas media 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7504222" y="1901944"/>
            <a:ext cx="3989265" cy="994008"/>
            <a:chOff x="424593" y="1323880"/>
            <a:chExt cx="2994719" cy="746196"/>
          </a:xfrm>
        </p:grpSpPr>
        <p:sp>
          <p:nvSpPr>
            <p:cNvPr id="60" name="Shape 254"/>
            <p:cNvSpPr txBox="1">
              <a:spLocks/>
            </p:cNvSpPr>
            <p:nvPr/>
          </p:nvSpPr>
          <p:spPr>
            <a:xfrm>
              <a:off x="589711" y="1323880"/>
              <a:ext cx="2829601" cy="746196"/>
            </a:xfrm>
            <a:prstGeom prst="rect">
              <a:avLst/>
            </a:prstGeom>
          </p:spPr>
          <p:txBody>
            <a:bodyPr lIns="0"/>
            <a:lstStyle>
              <a:lvl1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1pPr>
              <a:lvl2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2pPr>
              <a:lvl3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3pPr>
              <a:lvl4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4pPr>
              <a:lvl5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5pPr>
              <a:lvl6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6pPr>
              <a:lvl7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7pPr>
              <a:lvl8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8pPr>
              <a:lvl9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9pPr>
            </a:lstStyle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r>
                <a:rPr lang="en-US" sz="1330" dirty="0">
                  <a:solidFill>
                    <a:srgbClr val="EEECE1">
                      <a:lumMod val="10000"/>
                    </a:srgbClr>
                  </a:solidFill>
                  <a:latin typeface="Rosatom" panose="020B0604020202020204" charset="-52"/>
                  <a:ea typeface="Rosatom" panose="020B0604020202020204" charset="-52"/>
                </a:rPr>
                <a:t>Aircraft aerodynamic characteristics simulation</a:t>
              </a:r>
              <a:endPara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24593" y="1388853"/>
              <a:ext cx="101450" cy="33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7504222" y="4429931"/>
            <a:ext cx="3989265" cy="994008"/>
            <a:chOff x="424593" y="1323880"/>
            <a:chExt cx="2994719" cy="746196"/>
          </a:xfrm>
        </p:grpSpPr>
        <p:sp>
          <p:nvSpPr>
            <p:cNvPr id="68" name="Shape 254"/>
            <p:cNvSpPr txBox="1">
              <a:spLocks/>
            </p:cNvSpPr>
            <p:nvPr/>
          </p:nvSpPr>
          <p:spPr>
            <a:xfrm>
              <a:off x="589711" y="1323880"/>
              <a:ext cx="2829601" cy="746196"/>
            </a:xfrm>
            <a:prstGeom prst="rect">
              <a:avLst/>
            </a:prstGeom>
          </p:spPr>
          <p:txBody>
            <a:bodyPr lIns="0"/>
            <a:lstStyle>
              <a:lvl1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1pPr>
              <a:lvl2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2pPr>
              <a:lvl3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3pPr>
              <a:lvl4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4pPr>
              <a:lvl5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5pPr>
              <a:lvl6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6pPr>
              <a:lvl7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7pPr>
              <a:lvl8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8pPr>
              <a:lvl9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9pPr>
            </a:lstStyle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r>
                <a:rPr lang="en-US" sz="1330" dirty="0">
                  <a:solidFill>
                    <a:srgbClr val="EEECE1">
                      <a:lumMod val="10000"/>
                    </a:srgbClr>
                  </a:solidFill>
                  <a:latin typeface="Rosatom" panose="020B0604020202020204" charset="-52"/>
                  <a:ea typeface="Rosatom" panose="020B0604020202020204" charset="-52"/>
                </a:rPr>
                <a:t>Aircraft hydroacoustic characteristics simulation</a:t>
              </a:r>
              <a:endPara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424593" y="1388853"/>
              <a:ext cx="101450" cy="33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92" y="4747138"/>
            <a:ext cx="3705291" cy="18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6" y="1134856"/>
            <a:ext cx="324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LOGOS THERMAL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27355" y="2046280"/>
            <a:ext cx="6497653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en-US"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Heat transfer and phase transition process simulation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13267" y="2750527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3D, 2D, axisymmetric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367242" y="2789216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Radiation</a:t>
            </a:r>
          </a:p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heat transfer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421219" y="2789216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Conjugate convective heat transfer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15395" y="3709193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Randomly aligned grids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368307" y="3747882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Explosives thermal decomposition and pyrotechnics combustion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421219" y="3747882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Phase transitions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13267" y="4673228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Moving objects,</a:t>
            </a:r>
            <a:r>
              <a:rPr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/>
            </a:r>
            <a:br>
              <a:rPr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</a:b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morphing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364002" y="4673228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Thermal resistance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414740" y="4673228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8042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…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Arial" charset="0"/>
            </a:endParaRPr>
          </a:p>
        </p:txBody>
      </p:sp>
      <p:pic>
        <p:nvPicPr>
          <p:cNvPr id="8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0458" r="9724" b="5383"/>
          <a:stretch/>
        </p:blipFill>
        <p:spPr bwMode="auto">
          <a:xfrm>
            <a:off x="7020161" y="2037614"/>
            <a:ext cx="3609244" cy="205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Группа 82"/>
          <p:cNvGrpSpPr/>
          <p:nvPr/>
        </p:nvGrpSpPr>
        <p:grpSpPr>
          <a:xfrm>
            <a:off x="7217828" y="1600200"/>
            <a:ext cx="4375458" cy="1174556"/>
            <a:chOff x="424593" y="1323880"/>
            <a:chExt cx="2994719" cy="746196"/>
          </a:xfrm>
        </p:grpSpPr>
        <p:sp>
          <p:nvSpPr>
            <p:cNvPr id="84" name="Shape 254"/>
            <p:cNvSpPr txBox="1">
              <a:spLocks/>
            </p:cNvSpPr>
            <p:nvPr/>
          </p:nvSpPr>
          <p:spPr>
            <a:xfrm>
              <a:off x="589711" y="1323880"/>
              <a:ext cx="2829601" cy="746196"/>
            </a:xfrm>
            <a:prstGeom prst="rect">
              <a:avLst/>
            </a:prstGeom>
          </p:spPr>
          <p:txBody>
            <a:bodyPr lIns="0"/>
            <a:lstStyle>
              <a:lvl1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1pPr>
              <a:lvl2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2pPr>
              <a:lvl3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3pPr>
              <a:lvl4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4pPr>
              <a:lvl5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5pPr>
              <a:lvl6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6pPr>
              <a:lvl7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7pPr>
              <a:lvl8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8pPr>
              <a:lvl9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9pPr>
            </a:lstStyle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r>
                <a:rPr lang="en-US" sz="1330" dirty="0">
                  <a:solidFill>
                    <a:srgbClr val="EEECE1">
                      <a:lumMod val="10000"/>
                    </a:srgbClr>
                  </a:solidFill>
                  <a:latin typeface="Rosatom" panose="020B0604020202020204" charset="-52"/>
                  <a:ea typeface="Rosatom" panose="020B0604020202020204" charset="-52"/>
                </a:rPr>
                <a:t>Structure component thermal condition simulation</a:t>
              </a:r>
              <a:endPara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424593" y="1388853"/>
              <a:ext cx="101450" cy="33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pic>
        <p:nvPicPr>
          <p:cNvPr id="86" name="1_3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216540">
            <a:off x="7593987" y="4391036"/>
            <a:ext cx="2494462" cy="1868578"/>
          </a:xfrm>
          <a:prstGeom prst="rect">
            <a:avLst/>
          </a:prstGeom>
        </p:spPr>
      </p:pic>
      <p:grpSp>
        <p:nvGrpSpPr>
          <p:cNvPr id="87" name="Группа 86"/>
          <p:cNvGrpSpPr/>
          <p:nvPr/>
        </p:nvGrpSpPr>
        <p:grpSpPr>
          <a:xfrm>
            <a:off x="7217828" y="4244145"/>
            <a:ext cx="4375458" cy="1174556"/>
            <a:chOff x="424593" y="1323880"/>
            <a:chExt cx="2994719" cy="746196"/>
          </a:xfrm>
        </p:grpSpPr>
        <p:sp>
          <p:nvSpPr>
            <p:cNvPr id="88" name="Shape 254"/>
            <p:cNvSpPr txBox="1">
              <a:spLocks/>
            </p:cNvSpPr>
            <p:nvPr/>
          </p:nvSpPr>
          <p:spPr>
            <a:xfrm>
              <a:off x="589711" y="1323880"/>
              <a:ext cx="2829601" cy="746196"/>
            </a:xfrm>
            <a:prstGeom prst="rect">
              <a:avLst/>
            </a:prstGeom>
          </p:spPr>
          <p:txBody>
            <a:bodyPr lIns="0"/>
            <a:lstStyle>
              <a:lvl1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1pPr>
              <a:lvl2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2pPr>
              <a:lvl3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3pPr>
              <a:lvl4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4pPr>
              <a:lvl5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5pPr>
              <a:lvl6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6pPr>
              <a:lvl7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7pPr>
              <a:lvl8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8pPr>
              <a:lvl9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9pPr>
            </a:lstStyle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r>
                <a:rPr lang="en-US" sz="1330" dirty="0">
                  <a:solidFill>
                    <a:srgbClr val="EEECE1">
                      <a:lumMod val="10000"/>
                    </a:srgbClr>
                  </a:solidFill>
                  <a:latin typeface="Rosatom" panose="020B0604020202020204" charset="-52"/>
                  <a:ea typeface="Rosatom" panose="020B0604020202020204" charset="-52"/>
                </a:rPr>
                <a:t>Moving object simulation</a:t>
              </a:r>
              <a:endPara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424593" y="1388853"/>
              <a:ext cx="101450" cy="33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5" y="955421"/>
            <a:ext cx="32400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6AF5A-05B2-4790-896F-7F116D0C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LOGOS </a:t>
            </a:r>
            <a:r>
              <a:rPr lang="en-US" dirty="0" smtClean="0"/>
              <a:t>MECHANICAL</a:t>
            </a: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46950" y="2565100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Quasistatic robustness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400926" y="2565100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Highly nonlinear dynamic robustness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454902" y="2565100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Contact interaction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9079" y="3523766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Smoothed particle hydrodynamics method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401990" y="3523766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Slow dynamics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54902" y="3523766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Modal analysis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6950" y="4449112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Harmonic analysis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97686" y="4449112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Broadband random vibration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48423" y="4449112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8042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Topology optimization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6950" y="5341267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Coupled modelling (cfd + robustness)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97686" y="5341267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5929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Complex systems and machinery kinematics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448423" y="5341267"/>
            <a:ext cx="1841495" cy="738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defTabSz="1218042">
              <a:defRPr/>
            </a:pPr>
            <a:r>
              <a: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rPr>
              <a:t>…</a:t>
            </a:r>
            <a:endParaRPr lang="en-US" sz="1330" dirty="0">
              <a:solidFill>
                <a:srgbClr val="EEECE1">
                  <a:lumMod val="10000"/>
                </a:srgbClr>
              </a:solidFill>
              <a:latin typeface="Rosatom" panose="020B0604020202020204" charset="-52"/>
              <a:ea typeface="Rosatom" panose="020B0604020202020204" charset="-52"/>
              <a:cs typeface="Leelawadee" panose="020B0502040204020203" pitchFamily="34" charset="-34"/>
            </a:endParaRPr>
          </a:p>
        </p:txBody>
      </p:sp>
      <p:pic>
        <p:nvPicPr>
          <p:cNvPr id="44" name="Рисунок 12" descr="D:\Work\_k-files\_k_files_2013\РБМК\_Full !!!\_Отчет\1\displ_16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t="7730" r="23581" b="8115"/>
          <a:stretch>
            <a:fillRect/>
          </a:stretch>
        </p:blipFill>
        <p:spPr bwMode="auto">
          <a:xfrm>
            <a:off x="7605947" y="2799414"/>
            <a:ext cx="1773471" cy="17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17" descr="D:\Work\_k-files\_k_files_2013\РБМК\_Full !!!\_Отчет\_4\2_disp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7" t="6178" r="39314" b="8588"/>
          <a:stretch>
            <a:fillRect/>
          </a:stretch>
        </p:blipFill>
        <p:spPr bwMode="auto">
          <a:xfrm>
            <a:off x="9860596" y="2982787"/>
            <a:ext cx="970070" cy="237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264" y="4334086"/>
            <a:ext cx="1260333" cy="115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7470805" y="1805406"/>
            <a:ext cx="3989265" cy="994008"/>
            <a:chOff x="424593" y="1323880"/>
            <a:chExt cx="2994719" cy="746196"/>
          </a:xfrm>
        </p:grpSpPr>
        <p:sp>
          <p:nvSpPr>
            <p:cNvPr id="48" name="Shape 254"/>
            <p:cNvSpPr txBox="1">
              <a:spLocks/>
            </p:cNvSpPr>
            <p:nvPr/>
          </p:nvSpPr>
          <p:spPr>
            <a:xfrm>
              <a:off x="589711" y="1323880"/>
              <a:ext cx="2829601" cy="746196"/>
            </a:xfrm>
            <a:prstGeom prst="rect">
              <a:avLst/>
            </a:prstGeom>
          </p:spPr>
          <p:txBody>
            <a:bodyPr lIns="0"/>
            <a:lstStyle>
              <a:lvl1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1pPr>
              <a:lvl2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2pPr>
              <a:lvl3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3pPr>
              <a:lvl4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4pPr>
              <a:lvl5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5pPr>
              <a:lvl6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6pPr>
              <a:lvl7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7pPr>
              <a:lvl8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8pPr>
              <a:lvl9pPr marL="0" marR="0" indent="0" algn="l" defTabSz="547687" rtl="0" latinLnBrk="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Formular"/>
                  <a:ea typeface="Formular"/>
                  <a:cs typeface="Formular"/>
                  <a:sym typeface="Formular"/>
                </a:defRPr>
              </a:lvl9pPr>
            </a:lstStyle>
            <a:p>
              <a:pPr defTabSz="729574">
                <a:lnSpc>
                  <a:spcPct val="100000"/>
                </a:lnSpc>
                <a:spcAft>
                  <a:spcPts val="799"/>
                </a:spcAft>
                <a:buSzPct val="75000"/>
                <a:defRPr/>
              </a:pPr>
              <a:r>
                <a:rPr lang="en-US" sz="1330" dirty="0">
                  <a:solidFill>
                    <a:srgbClr val="EEECE1">
                      <a:lumMod val="10000"/>
                    </a:srgbClr>
                  </a:solidFill>
                  <a:latin typeface="Rosatom" panose="020B0604020202020204" charset="-52"/>
                  <a:ea typeface="Rosatom" panose="020B0604020202020204" charset="-52"/>
                </a:rPr>
                <a:t>Simulation of structure components robustness characteristics</a:t>
              </a:r>
              <a:endParaRPr lang="en-US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  <a:cs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424593" y="1388853"/>
              <a:ext cx="101450" cy="3316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72"/>
              <a:endParaRPr lang="ru-RU" sz="1330" dirty="0">
                <a:solidFill>
                  <a:srgbClr val="EEECE1">
                    <a:lumMod val="10000"/>
                  </a:srgbClr>
                </a:solidFill>
                <a:latin typeface="Rosatom" panose="020B0604020202020204" charset="-52"/>
                <a:ea typeface="Rosatom" panose="020B0604020202020204" charset="-52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13267" y="1991379"/>
            <a:ext cx="4141635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en-US" sz="1330" dirty="0">
                <a:solidFill>
                  <a:prstClr val="black"/>
                </a:solidFill>
                <a:latin typeface="Rosatom" panose="020B0604020202020204" charset="-52"/>
                <a:ea typeface="Rosatom" panose="020B0604020202020204" charset="-52"/>
              </a:rPr>
              <a:t>Static and dynamic mechanical process simulation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969604"/>
            <a:ext cx="324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1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2_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4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1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6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7.xml><?xml version="1.0" encoding="utf-8"?>
<a:theme xmlns:a="http://schemas.openxmlformats.org/drawingml/2006/main" name="презентация_светл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1287</TotalTime>
  <Words>1036</Words>
  <Application>Microsoft Office PowerPoint</Application>
  <PresentationFormat>Широкоэкранный</PresentationFormat>
  <Paragraphs>256</Paragraphs>
  <Slides>12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Symbol</vt:lpstr>
      <vt:lpstr>Arial</vt:lpstr>
      <vt:lpstr>Rosatom Light</vt:lpstr>
      <vt:lpstr>Rosatom</vt:lpstr>
      <vt:lpstr>Calibri</vt:lpstr>
      <vt:lpstr>Formular</vt:lpstr>
      <vt:lpstr>Leelawadee</vt:lpstr>
      <vt:lpstr>Титульный слайд</vt:lpstr>
      <vt:lpstr>1_Перебивочный слайд</vt:lpstr>
      <vt:lpstr>2_Перебивочный слайд</vt:lpstr>
      <vt:lpstr>Текст картинка</vt:lpstr>
      <vt:lpstr>1_Заключительный слайд</vt:lpstr>
      <vt:lpstr>Заключительный слайд</vt:lpstr>
      <vt:lpstr>презентация_светлая</vt:lpstr>
      <vt:lpstr>Презентация PowerPoint</vt:lpstr>
      <vt:lpstr>World computer engineering </vt:lpstr>
      <vt:lpstr>LOGOS A multiphysics engineering simulation software  </vt:lpstr>
      <vt:lpstr>Industrial applications</vt:lpstr>
      <vt:lpstr>Support and services</vt:lpstr>
      <vt:lpstr>LOGOS as a part of Industry 4.0</vt:lpstr>
      <vt:lpstr>LOGOS AERO-HYDRO</vt:lpstr>
      <vt:lpstr>LOGOS THERMAL</vt:lpstr>
      <vt:lpstr>LOGOS MECHANICAL</vt:lpstr>
      <vt:lpstr>LOGOS PLATFORM</vt:lpstr>
      <vt:lpstr>LOGOS Verification and Certification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ЦК РОСАТОМ</dc:creator>
  <cp:lastModifiedBy>Пользователь</cp:lastModifiedBy>
  <cp:revision>181</cp:revision>
  <dcterms:created xsi:type="dcterms:W3CDTF">2019-09-24T12:37:05Z</dcterms:created>
  <dcterms:modified xsi:type="dcterms:W3CDTF">2022-11-16T13:34:01Z</dcterms:modified>
</cp:coreProperties>
</file>